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49" r:id="rId1"/>
  </p:sldMasterIdLst>
  <p:notesMasterIdLst>
    <p:notesMasterId r:id="rId9"/>
  </p:notesMasterIdLst>
  <p:handoutMasterIdLst>
    <p:handoutMasterId r:id="rId10"/>
  </p:handoutMasterIdLst>
  <p:sldIdLst>
    <p:sldId id="492" r:id="rId2"/>
    <p:sldId id="540" r:id="rId3"/>
    <p:sldId id="494" r:id="rId4"/>
    <p:sldId id="493" r:id="rId5"/>
    <p:sldId id="566" r:id="rId6"/>
    <p:sldId id="567" r:id="rId7"/>
    <p:sldId id="569" r:id="rId8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90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73"/>
    <a:srgbClr val="3333CC"/>
    <a:srgbClr val="FFFF66"/>
    <a:srgbClr val="0C2A80"/>
    <a:srgbClr val="A6A6C4"/>
    <a:srgbClr val="850014"/>
    <a:srgbClr val="CCFF33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03"/>
    <p:restoredTop sz="99660" autoAdjust="0"/>
  </p:normalViewPr>
  <p:slideViewPr>
    <p:cSldViewPr snapToGrid="0">
      <p:cViewPr>
        <p:scale>
          <a:sx n="100" d="100"/>
          <a:sy n="100" d="100"/>
        </p:scale>
        <p:origin x="-984" y="-584"/>
      </p:cViewPr>
      <p:guideLst>
        <p:guide orient="horz" pos="2160"/>
        <p:guide pos="290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-3642" y="-10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41369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1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686" tIns="44547" rIns="90686" bIns="4454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363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0625" y="704850"/>
            <a:ext cx="4629150" cy="34718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35780736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ＭＳ Ｐゴシック" pitchFamily="-110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lIns="93177" tIns="46589" rIns="93177" bIns="46589"/>
          <a:lstStyle/>
          <a:p>
            <a:fld id="{3246F5DA-D741-544E-909B-D473E030496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232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lIns="93177" tIns="46589" rIns="93177" bIns="46589"/>
          <a:lstStyle/>
          <a:p>
            <a:fld id="{3246F5DA-D741-544E-909B-D473E030496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232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lIns="93177" tIns="46589" rIns="93177" bIns="46589"/>
          <a:lstStyle/>
          <a:p>
            <a:fld id="{3246F5DA-D741-544E-909B-D473E030496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232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lIns="93177" tIns="46589" rIns="93177" bIns="46589"/>
          <a:lstStyle/>
          <a:p>
            <a:fld id="{3246F5DA-D741-544E-909B-D473E030496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232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lIns="93177" tIns="46589" rIns="93177" bIns="46589"/>
          <a:lstStyle/>
          <a:p>
            <a:fld id="{3246F5DA-D741-544E-909B-D473E030496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232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 31, 2018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 smtClean="0"/>
              <a:t>ASGSR 2018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E04F633E-B645-2147-A80F-3913F45EF1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901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 31, 2018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 smtClean="0"/>
              <a:t>ASGSR 2018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9C703E9E-4952-E045-8D3B-92534DB306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98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77000" y="152400"/>
            <a:ext cx="185420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52400"/>
            <a:ext cx="541020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 31, 2018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 smtClean="0"/>
              <a:t>ASGSR 2018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54D42584-4750-FA48-8B68-C63E50395B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910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813" y="150813"/>
            <a:ext cx="7454900" cy="4556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858838"/>
            <a:ext cx="4189413" cy="5599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3" y="858838"/>
            <a:ext cx="4191000" cy="27225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3" y="3733800"/>
            <a:ext cx="4191000" cy="2724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 31, 2018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 smtClean="0"/>
              <a:t>ASGSR 2018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0B5E29F1-B27D-9C40-8973-EFFC831EAF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884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 31, 2018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 smtClean="0"/>
              <a:t>ASGSR 2018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1C7DD222-D8D1-9A45-881F-8F618CD2F5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8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 31, 2018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 smtClean="0"/>
              <a:t>ASGSR 2018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0BD6799A-557B-CD46-8480-1D0D29E892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07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838200"/>
            <a:ext cx="36322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9000" y="838200"/>
            <a:ext cx="36322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 31, 2018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 smtClean="0"/>
              <a:t>ASGSR 2018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AD6A7972-FD79-E74B-AF4A-9994EF3844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88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 31, 2018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 smtClean="0"/>
              <a:t>ASGSR 2018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132DABE8-4BF5-E342-AC40-8CFC7BBF75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862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 31, 2018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 smtClean="0"/>
              <a:t>ASGSR 2018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B6C09CA3-D363-A349-A7EA-B6761686A3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07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 31, 2018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 smtClean="0"/>
              <a:t>ASGSR 2018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3CC74D98-0511-F24C-B250-12D49B8EE8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808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 31, 2018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 smtClean="0"/>
              <a:t>ASGSR 2018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3285138E-66C2-0946-A2A9-7C3D5A22F5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37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 31, 2018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 smtClean="0"/>
              <a:t>ASGSR 2018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72FAF89C-5503-C34F-A081-004E560465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219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546850"/>
            <a:ext cx="21336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+mj-lt"/>
              </a:defRPr>
            </a:lvl1pPr>
          </a:lstStyle>
          <a:p>
            <a:pPr>
              <a:defRPr/>
            </a:pPr>
            <a:r>
              <a:rPr lang="en-US" smtClean="0"/>
              <a:t>Oct 31, 2018</a:t>
            </a:r>
            <a:endParaRPr lang="en-US" dirty="0"/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61138"/>
            <a:ext cx="28956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j-lt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sk-SK" smtClean="0"/>
              <a:t>ASGSR 2018</a:t>
            </a:r>
            <a:endParaRPr lang="en-US" dirty="0"/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16700" y="6575425"/>
            <a:ext cx="21336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j-lt"/>
              </a:defRPr>
            </a:lvl1pPr>
          </a:lstStyle>
          <a:p>
            <a:pPr>
              <a:defRPr/>
            </a:pPr>
            <a:r>
              <a:rPr lang="en-US" dirty="0"/>
              <a:t>Page </a:t>
            </a:r>
            <a:fld id="{B8B2767C-5F51-0B4D-BE24-AFCBE95ECC8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60450" y="152400"/>
            <a:ext cx="702310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838200"/>
            <a:ext cx="74168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3" name="WordArt 42"/>
          <p:cNvSpPr>
            <a:spLocks noChangeArrowheads="1" noChangeShapeType="1" noTextEdit="1"/>
          </p:cNvSpPr>
          <p:nvPr userDrawn="1"/>
        </p:nvSpPr>
        <p:spPr bwMode="auto">
          <a:xfrm rot="-5400000">
            <a:off x="-1477963" y="4525963"/>
            <a:ext cx="3717925" cy="685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kern="10" dirty="0">
                <a:solidFill>
                  <a:srgbClr val="A6A6C4"/>
                </a:solidFill>
                <a:latin typeface="Garamond"/>
                <a:ea typeface="Garamond"/>
                <a:cs typeface="Garamond"/>
              </a:rPr>
              <a:t>Fundamental Physics</a:t>
            </a:r>
          </a:p>
        </p:txBody>
      </p:sp>
      <p:sp>
        <p:nvSpPr>
          <p:cNvPr id="1034" name="Freeform 43"/>
          <p:cNvSpPr>
            <a:spLocks/>
          </p:cNvSpPr>
          <p:nvPr userDrawn="1"/>
        </p:nvSpPr>
        <p:spPr bwMode="auto">
          <a:xfrm>
            <a:off x="203200" y="0"/>
            <a:ext cx="381000" cy="6858000"/>
          </a:xfrm>
          <a:custGeom>
            <a:avLst/>
            <a:gdLst>
              <a:gd name="T0" fmla="*/ 2147483647 w 240"/>
              <a:gd name="T1" fmla="*/ 2147483647 h 4320"/>
              <a:gd name="T2" fmla="*/ 2147483647 w 240"/>
              <a:gd name="T3" fmla="*/ 2147483647 h 4320"/>
              <a:gd name="T4" fmla="*/ 0 w 240"/>
              <a:gd name="T5" fmla="*/ 2147483647 h 4320"/>
              <a:gd name="T6" fmla="*/ 0 w 240"/>
              <a:gd name="T7" fmla="*/ 0 h 432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0" h="4320">
                <a:moveTo>
                  <a:pt x="240" y="4320"/>
                </a:moveTo>
                <a:lnTo>
                  <a:pt x="240" y="1872"/>
                </a:lnTo>
                <a:lnTo>
                  <a:pt x="0" y="1872"/>
                </a:lnTo>
                <a:lnTo>
                  <a:pt x="0" y="0"/>
                </a:lnTo>
              </a:path>
            </a:pathLst>
          </a:custGeom>
          <a:noFill/>
          <a:ln w="12700" cap="flat" cmpd="sng">
            <a:solidFill>
              <a:srgbClr val="081D58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" name="Picture 7" descr="NASA insignia RGB.png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8025" y="158750"/>
            <a:ext cx="71755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99" y="154302"/>
            <a:ext cx="1077231" cy="602619"/>
          </a:xfrm>
          <a:prstGeom prst="rect">
            <a:avLst/>
          </a:prstGeom>
          <a:solidFill>
            <a:schemeClr val="tx1"/>
          </a:solidFill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  <p:sldLayoutId id="2147483965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1" Type="http://schemas.microsoft.com/office/2007/relationships/hdphoto" Target="../media/hdphoto4.wdp"/><Relationship Id="rId12" Type="http://schemas.openxmlformats.org/officeDocument/2006/relationships/image" Target="../media/image14.png"/><Relationship Id="rId13" Type="http://schemas.microsoft.com/office/2007/relationships/hdphoto" Target="../media/hdphoto5.wdp"/><Relationship Id="rId14" Type="http://schemas.openxmlformats.org/officeDocument/2006/relationships/image" Target="../media/image15.png"/><Relationship Id="rId15" Type="http://schemas.microsoft.com/office/2007/relationships/hdphoto" Target="../media/hdphoto6.wdp"/><Relationship Id="rId16" Type="http://schemas.openxmlformats.org/officeDocument/2006/relationships/image" Target="../media/image16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microsoft.com/office/2007/relationships/hdphoto" Target="../media/hdphoto1.wdp"/><Relationship Id="rId6" Type="http://schemas.openxmlformats.org/officeDocument/2006/relationships/image" Target="../media/image11.png"/><Relationship Id="rId7" Type="http://schemas.microsoft.com/office/2007/relationships/hdphoto" Target="../media/hdphoto2.wdp"/><Relationship Id="rId8" Type="http://schemas.openxmlformats.org/officeDocument/2006/relationships/image" Target="../media/image12.png"/><Relationship Id="rId9" Type="http://schemas.microsoft.com/office/2007/relationships/hdphoto" Target="../media/hdphoto3.wdp"/><Relationship Id="rId10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gi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sa.gov/connect/ebooks/researchers_guide_fundamental_physics_detail.html" TargetMode="External"/><Relationship Id="rId4" Type="http://schemas.openxmlformats.org/officeDocument/2006/relationships/hyperlink" Target="https://funphysics.jpl.nasa.gov/" TargetMode="Externa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9D58EB4-EC7C-2948-AB94-9A15780D3D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543" t="17532" b="11604"/>
          <a:stretch/>
        </p:blipFill>
        <p:spPr>
          <a:xfrm>
            <a:off x="-13970" y="838200"/>
            <a:ext cx="9157969" cy="6038221"/>
          </a:xfrm>
          <a:prstGeom prst="rect">
            <a:avLst/>
          </a:prstGeom>
        </p:spPr>
      </p:pic>
      <p:sp>
        <p:nvSpPr>
          <p:cNvPr id="9" name="Text Placeholder 1"/>
          <p:cNvSpPr txBox="1">
            <a:spLocks/>
          </p:cNvSpPr>
          <p:nvPr/>
        </p:nvSpPr>
        <p:spPr>
          <a:xfrm>
            <a:off x="409699" y="1916978"/>
            <a:ext cx="4365501" cy="1346922"/>
          </a:xfrm>
          <a:prstGeom prst="rect">
            <a:avLst/>
          </a:prstGeom>
        </p:spPr>
        <p:txBody>
          <a:bodyPr lIns="91418" tIns="45709" rIns="91418" bIns="45709" anchor="t"/>
          <a:lstStyle>
            <a:lvl1pPr marL="0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28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92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86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79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73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66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58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52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744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Space Science 101 – Fundamental Physics and Quantum Technologies</a:t>
            </a:r>
          </a:p>
          <a:p>
            <a:endParaRPr lang="en-US" sz="1600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Text Placeholder 1"/>
          <p:cNvSpPr txBox="1">
            <a:spLocks/>
          </p:cNvSpPr>
          <p:nvPr/>
        </p:nvSpPr>
        <p:spPr>
          <a:xfrm>
            <a:off x="316143" y="3701689"/>
            <a:ext cx="4141557" cy="2902311"/>
          </a:xfrm>
          <a:prstGeom prst="rect">
            <a:avLst/>
          </a:prstGeom>
        </p:spPr>
        <p:txBody>
          <a:bodyPr lIns="91418" tIns="45709" rIns="91418" bIns="45709" anchor="t"/>
          <a:lstStyle>
            <a:lvl1pPr marL="0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28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92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86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79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73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66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58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52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744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Ulf Israelsson, Jet Propulsion Laboratory, California Institute of Technology</a:t>
            </a:r>
          </a:p>
          <a:p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sz="1600" dirty="0" smtClean="0">
                <a:solidFill>
                  <a:schemeClr val="bg1"/>
                </a:solidFill>
                <a:cs typeface="Arial"/>
              </a:rPr>
              <a:t>American Society for Gravitational and Space Research, Washington D.C.,</a:t>
            </a:r>
          </a:p>
          <a:p>
            <a:r>
              <a:rPr lang="en-US" sz="1600" dirty="0" smtClean="0">
                <a:solidFill>
                  <a:schemeClr val="bg1"/>
                </a:solidFill>
                <a:cs typeface="Arial"/>
              </a:rPr>
              <a:t>Oct 31, 2018</a:t>
            </a:r>
          </a:p>
          <a:p>
            <a:endParaRPr lang="en-US" sz="16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US" sz="16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sz="1600" dirty="0">
                <a:solidFill>
                  <a:schemeClr val="bg1"/>
                </a:solidFill>
                <a:cs typeface="Arial"/>
              </a:rPr>
              <a:t>© 2018 California Institute of Technology. Government Sponsorship Acknowledged.</a:t>
            </a:r>
          </a:p>
          <a:p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2" name="Text Placeholder 1"/>
          <p:cNvSpPr txBox="1">
            <a:spLocks/>
          </p:cNvSpPr>
          <p:nvPr/>
        </p:nvSpPr>
        <p:spPr>
          <a:xfrm>
            <a:off x="6183543" y="6165489"/>
            <a:ext cx="2960457" cy="692511"/>
          </a:xfrm>
          <a:prstGeom prst="rect">
            <a:avLst/>
          </a:prstGeom>
        </p:spPr>
        <p:txBody>
          <a:bodyPr lIns="91418" tIns="45709" rIns="91418" bIns="45709" anchor="t"/>
          <a:lstStyle>
            <a:lvl1pPr marL="0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28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92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86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79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73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66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58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52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744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Image Credit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NASA Space Life and Physical Science Research and Application Division</a:t>
            </a:r>
            <a:endParaRPr lang="en-US" sz="1200" dirty="0">
              <a:solidFill>
                <a:schemeClr val="bg1"/>
              </a:solidFill>
              <a:cs typeface="Arial"/>
            </a:endParaRPr>
          </a:p>
          <a:p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3323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308100" y="197494"/>
            <a:ext cx="7048499" cy="455612"/>
          </a:xfrm>
        </p:spPr>
        <p:txBody>
          <a:bodyPr/>
          <a:lstStyle/>
          <a:p>
            <a:pPr eaLnBrk="1" hangingPunct="1"/>
            <a:r>
              <a:rPr lang="en-US" sz="2400" b="1" i="1" dirty="0" smtClean="0">
                <a:solidFill>
                  <a:schemeClr val="tx1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  <a:t>Fundamental Physics and Quantum Technologies</a:t>
            </a:r>
            <a:endParaRPr lang="en-US" sz="2400" b="1" i="1" dirty="0">
              <a:solidFill>
                <a:schemeClr val="tx1"/>
              </a:solidFill>
              <a:latin typeface="Arial" pitchFamily="-110" charset="0"/>
              <a:ea typeface="Arial" pitchFamily="-110" charset="0"/>
              <a:cs typeface="Arial" pitchFamily="-110" charset="0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914400"/>
            <a:ext cx="8039100" cy="5486400"/>
          </a:xfrm>
          <a:noFill/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spcBef>
                <a:spcPct val="50000"/>
              </a:spcBef>
              <a:buNone/>
            </a:pPr>
            <a:r>
              <a:rPr lang="en-US" sz="1800" b="1" dirty="0" smtClean="0">
                <a:solidFill>
                  <a:srgbClr val="000000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  <a:t>Fundamental Physics Research in Space aims to </a:t>
            </a:r>
            <a:r>
              <a:rPr lang="en-US" sz="1800" b="1" dirty="0" smtClean="0">
                <a:solidFill>
                  <a:srgbClr val="008000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  <a:t>pioneer scientific discovery</a:t>
            </a:r>
            <a:r>
              <a:rPr lang="en-US" sz="1800" b="1" dirty="0" smtClean="0">
                <a:solidFill>
                  <a:srgbClr val="000000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  <a:t>, </a:t>
            </a:r>
            <a:r>
              <a:rPr lang="en-US" sz="1800" b="1" dirty="0" smtClean="0">
                <a:solidFill>
                  <a:srgbClr val="FF0000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  <a:t>enable exploration</a:t>
            </a:r>
            <a:r>
              <a:rPr lang="en-US" sz="1800" b="1" dirty="0" smtClean="0">
                <a:solidFill>
                  <a:srgbClr val="000000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  <a:t>, and </a:t>
            </a:r>
            <a:r>
              <a:rPr lang="en-US" sz="1800" b="1" dirty="0" smtClean="0">
                <a:solidFill>
                  <a:srgbClr val="0000FF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  <a:t>benefit society </a:t>
            </a:r>
            <a:r>
              <a:rPr lang="en-US" sz="1800" b="1" dirty="0" smtClean="0">
                <a:solidFill>
                  <a:srgbClr val="000000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  <a:t>on Earth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endParaRPr lang="en-US" sz="2000" b="1" dirty="0" smtClean="0">
              <a:solidFill>
                <a:srgbClr val="000000"/>
              </a:solidFill>
              <a:latin typeface="Arial" pitchFamily="-110" charset="0"/>
              <a:ea typeface="Arial" pitchFamily="-110" charset="0"/>
              <a:cs typeface="Arial" pitchFamily="-110" charset="0"/>
            </a:endParaRPr>
          </a:p>
          <a:p>
            <a:pPr marL="0" indent="0" eaLnBrk="1" hangingPunct="1">
              <a:lnSpc>
                <a:spcPct val="90000"/>
              </a:lnSpc>
              <a:spcBef>
                <a:spcPct val="50000"/>
              </a:spcBef>
              <a:buNone/>
            </a:pPr>
            <a:endParaRPr lang="en-US" sz="2000" b="1" dirty="0" smtClean="0">
              <a:solidFill>
                <a:srgbClr val="000000"/>
              </a:solidFill>
              <a:latin typeface="Arial" pitchFamily="-110" charset="0"/>
              <a:ea typeface="Arial" pitchFamily="-110" charset="0"/>
              <a:cs typeface="Arial" pitchFamily="-110" charset="0"/>
            </a:endParaRPr>
          </a:p>
          <a:p>
            <a:pPr marL="0" indent="0" eaLnBrk="1" hangingPunct="1">
              <a:lnSpc>
                <a:spcPct val="90000"/>
              </a:lnSpc>
              <a:spcBef>
                <a:spcPct val="50000"/>
              </a:spcBef>
              <a:buNone/>
            </a:pPr>
            <a:endParaRPr lang="en-US" sz="2000" b="1" dirty="0">
              <a:solidFill>
                <a:srgbClr val="000000"/>
              </a:solidFill>
              <a:latin typeface="Arial" pitchFamily="-110" charset="0"/>
              <a:ea typeface="Arial" pitchFamily="-110" charset="0"/>
              <a:cs typeface="Arial" pitchFamily="-110" charset="0"/>
            </a:endParaRPr>
          </a:p>
          <a:p>
            <a:pPr marL="0" indent="0" eaLnBrk="1" hangingPunct="1">
              <a:lnSpc>
                <a:spcPct val="90000"/>
              </a:lnSpc>
              <a:spcBef>
                <a:spcPct val="50000"/>
              </a:spcBef>
              <a:buNone/>
            </a:pPr>
            <a:endParaRPr lang="en-US" sz="2000" b="1" dirty="0" smtClean="0">
              <a:solidFill>
                <a:srgbClr val="000000"/>
              </a:solidFill>
              <a:latin typeface="Arial" pitchFamily="-110" charset="0"/>
              <a:ea typeface="Arial" pitchFamily="-110" charset="0"/>
              <a:cs typeface="Arial" pitchFamily="-110" charset="0"/>
            </a:endParaRPr>
          </a:p>
          <a:p>
            <a:pPr marL="0" indent="0" eaLnBrk="1" hangingPunct="1">
              <a:lnSpc>
                <a:spcPct val="90000"/>
              </a:lnSpc>
              <a:spcBef>
                <a:spcPct val="50000"/>
              </a:spcBef>
              <a:buNone/>
            </a:pPr>
            <a:endParaRPr lang="en-US" sz="2000" b="1" dirty="0">
              <a:solidFill>
                <a:srgbClr val="000000"/>
              </a:solidFill>
              <a:latin typeface="Arial" pitchFamily="-110" charset="0"/>
              <a:ea typeface="Arial" pitchFamily="-110" charset="0"/>
              <a:cs typeface="Arial" pitchFamily="-110" charset="0"/>
            </a:endParaRPr>
          </a:p>
          <a:p>
            <a:pPr marL="0" indent="0" eaLnBrk="1" hangingPunct="1">
              <a:lnSpc>
                <a:spcPct val="90000"/>
              </a:lnSpc>
              <a:spcBef>
                <a:spcPct val="50000"/>
              </a:spcBef>
              <a:buNone/>
            </a:pPr>
            <a:endParaRPr lang="en-US" sz="2000" b="1" dirty="0" smtClean="0">
              <a:solidFill>
                <a:srgbClr val="000000"/>
              </a:solidFill>
              <a:latin typeface="Arial" pitchFamily="-110" charset="0"/>
              <a:ea typeface="Arial" pitchFamily="-110" charset="0"/>
              <a:cs typeface="Arial" pitchFamily="-110" charset="0"/>
            </a:endParaRPr>
          </a:p>
          <a:p>
            <a:pPr marL="0" indent="0" eaLnBrk="1" hangingPunct="1">
              <a:lnSpc>
                <a:spcPct val="90000"/>
              </a:lnSpc>
              <a:spcBef>
                <a:spcPct val="50000"/>
              </a:spcBef>
              <a:buNone/>
            </a:pPr>
            <a:endParaRPr lang="en-US" sz="2000" b="1" dirty="0">
              <a:solidFill>
                <a:srgbClr val="000000"/>
              </a:solidFill>
              <a:latin typeface="Arial" pitchFamily="-110" charset="0"/>
              <a:ea typeface="Arial" pitchFamily="-110" charset="0"/>
              <a:cs typeface="Arial" pitchFamily="-110" charset="0"/>
            </a:endParaRPr>
          </a:p>
          <a:p>
            <a:pPr marL="0" indent="0" eaLnBrk="1" hangingPunct="1">
              <a:lnSpc>
                <a:spcPct val="90000"/>
              </a:lnSpc>
              <a:spcBef>
                <a:spcPct val="50000"/>
              </a:spcBef>
              <a:buNone/>
            </a:pPr>
            <a:endParaRPr lang="en-US" sz="2000" b="1" dirty="0" smtClean="0">
              <a:solidFill>
                <a:srgbClr val="000000"/>
              </a:solidFill>
              <a:latin typeface="Arial" pitchFamily="-110" charset="0"/>
              <a:ea typeface="Arial" pitchFamily="-110" charset="0"/>
              <a:cs typeface="Arial" pitchFamily="-110" charset="0"/>
            </a:endParaRPr>
          </a:p>
          <a:p>
            <a:pPr marL="0" indent="0" eaLnBrk="1" hangingPunct="1">
              <a:lnSpc>
                <a:spcPct val="90000"/>
              </a:lnSpc>
              <a:spcBef>
                <a:spcPct val="50000"/>
              </a:spcBef>
              <a:buNone/>
            </a:pPr>
            <a:endParaRPr lang="en-US" sz="2000" b="1" dirty="0" smtClean="0">
              <a:solidFill>
                <a:srgbClr val="000000"/>
              </a:solidFill>
              <a:latin typeface="Arial" pitchFamily="-110" charset="0"/>
              <a:ea typeface="Arial" pitchFamily="-110" charset="0"/>
              <a:cs typeface="Arial" pitchFamily="-110" charset="0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endParaRPr lang="en-US" sz="2000" b="1" dirty="0" smtClean="0">
              <a:solidFill>
                <a:srgbClr val="000000"/>
              </a:solidFill>
              <a:latin typeface="Arial" pitchFamily="-110" charset="0"/>
              <a:ea typeface="Arial" pitchFamily="-110" charset="0"/>
              <a:cs typeface="Arial" pitchFamily="-110" charset="0"/>
            </a:endParaRPr>
          </a:p>
          <a:p>
            <a:pPr marL="0" indent="0" algn="ctr" eaLnBrk="1" hangingPunct="1">
              <a:lnSpc>
                <a:spcPct val="90000"/>
              </a:lnSpc>
              <a:spcBef>
                <a:spcPct val="50000"/>
              </a:spcBef>
              <a:buNone/>
            </a:pPr>
            <a:r>
              <a:rPr lang="en-US" sz="1800" b="1" dirty="0" smtClean="0">
                <a:solidFill>
                  <a:srgbClr val="000000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  <a:t>The fundamental physics research </a:t>
            </a:r>
            <a:r>
              <a:rPr lang="en-US" sz="1800" b="1" dirty="0">
                <a:solidFill>
                  <a:srgbClr val="000000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  <a:t>of yesterday is the sensor of </a:t>
            </a:r>
            <a:r>
              <a:rPr lang="en-US" sz="1800" b="1" dirty="0" smtClean="0">
                <a:solidFill>
                  <a:srgbClr val="000000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  <a:t>today, so </a:t>
            </a:r>
            <a:r>
              <a:rPr lang="en-US" sz="1800" b="1" dirty="0">
                <a:solidFill>
                  <a:srgbClr val="000000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  <a:t>too is the </a:t>
            </a:r>
            <a:r>
              <a:rPr lang="en-US" sz="1800" b="1" dirty="0" smtClean="0">
                <a:solidFill>
                  <a:srgbClr val="000000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  <a:t>fundamental physics research </a:t>
            </a:r>
            <a:r>
              <a:rPr lang="en-US" sz="1800" b="1" dirty="0">
                <a:solidFill>
                  <a:srgbClr val="000000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  <a:t>of today </a:t>
            </a:r>
            <a:r>
              <a:rPr lang="en-US" sz="1800" b="1" dirty="0" smtClean="0">
                <a:solidFill>
                  <a:srgbClr val="000000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  <a:t>directly enabling the products </a:t>
            </a:r>
            <a:r>
              <a:rPr lang="en-US" sz="1800" b="1" dirty="0">
                <a:solidFill>
                  <a:srgbClr val="000000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  <a:t>of </a:t>
            </a:r>
            <a:r>
              <a:rPr lang="en-US" sz="1800" b="1" dirty="0" smtClean="0">
                <a:solidFill>
                  <a:srgbClr val="000000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  <a:t>tomorrow.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74" y="1600200"/>
            <a:ext cx="2341870" cy="2999326"/>
          </a:xfrm>
          <a:prstGeom prst="rect">
            <a:avLst/>
          </a:prstGeom>
          <a:ln w="63500">
            <a:noFill/>
          </a:ln>
        </p:spPr>
      </p:pic>
      <p:sp>
        <p:nvSpPr>
          <p:cNvPr id="7" name="Rectangle 6"/>
          <p:cNvSpPr/>
          <p:nvPr/>
        </p:nvSpPr>
        <p:spPr>
          <a:xfrm>
            <a:off x="12701" y="3661120"/>
            <a:ext cx="1447799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i="1" dirty="0" smtClean="0">
                <a:solidFill>
                  <a:srgbClr val="CCFFCC"/>
                </a:solidFill>
                <a:latin typeface="+mj-lt"/>
              </a:rPr>
              <a:t>Discover </a:t>
            </a:r>
            <a:r>
              <a:rPr lang="en-US" sz="1050" i="1" dirty="0">
                <a:solidFill>
                  <a:srgbClr val="CCFFCC"/>
                </a:solidFill>
                <a:latin typeface="+mj-lt"/>
              </a:rPr>
              <a:t>and Explore Fundamental Physical Laws Governing Matter, Space, and Time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8700" y="2476500"/>
            <a:ext cx="2402058" cy="3109047"/>
          </a:xfrm>
          <a:prstGeom prst="rect">
            <a:avLst/>
          </a:prstGeom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2286001" y="4241800"/>
            <a:ext cx="12191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 smtClean="0">
                <a:solidFill>
                  <a:srgbClr val="CCFFCC"/>
                </a:solidFill>
                <a:latin typeface="+mj-lt"/>
              </a:rPr>
              <a:t>Discover </a:t>
            </a:r>
            <a:r>
              <a:rPr lang="en-US" sz="1000" i="1" dirty="0">
                <a:solidFill>
                  <a:srgbClr val="CCFFCC"/>
                </a:solidFill>
                <a:latin typeface="+mj-lt"/>
              </a:rPr>
              <a:t>and Understand Organizing Principles of Nature from which Structure and Complexity Emerge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2218" y="1927308"/>
            <a:ext cx="2201071" cy="2847892"/>
          </a:xfrm>
          <a:prstGeom prst="rect">
            <a:avLst/>
          </a:prstGeom>
          <a:ln w="127000">
            <a:noFill/>
          </a:ln>
        </p:spPr>
      </p:pic>
      <p:sp>
        <p:nvSpPr>
          <p:cNvPr id="11" name="Rectangle 10"/>
          <p:cNvSpPr/>
          <p:nvPr/>
        </p:nvSpPr>
        <p:spPr>
          <a:xfrm>
            <a:off x="4664938" y="3597969"/>
            <a:ext cx="132946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 smtClean="0">
                <a:solidFill>
                  <a:srgbClr val="FF0000"/>
                </a:solidFill>
                <a:latin typeface="+mj-lt"/>
              </a:rPr>
              <a:t>Apply </a:t>
            </a:r>
            <a:r>
              <a:rPr lang="en-US" sz="1000" i="1" dirty="0">
                <a:solidFill>
                  <a:srgbClr val="FF0000"/>
                </a:solidFill>
                <a:latin typeface="+mj-lt"/>
              </a:rPr>
              <a:t>physics results to enable technologies that allow human space exploration far beyond what is possible today.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9634" y="2393645"/>
            <a:ext cx="2156266" cy="2789921"/>
          </a:xfrm>
          <a:prstGeom prst="rect">
            <a:avLst/>
          </a:prstGeom>
          <a:ln w="127000">
            <a:noFill/>
          </a:ln>
        </p:spPr>
      </p:pic>
      <p:sp>
        <p:nvSpPr>
          <p:cNvPr id="13" name="Rectangle 12"/>
          <p:cNvSpPr/>
          <p:nvPr/>
        </p:nvSpPr>
        <p:spPr>
          <a:xfrm>
            <a:off x="6911534" y="3911376"/>
            <a:ext cx="12291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</a:rPr>
              <a:t>To </a:t>
            </a:r>
            <a:r>
              <a:rPr lang="en-US" sz="1000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</a:rPr>
              <a:t>Apply physics insights to enable Earth-based applications that promote industrial prowess and enhance national security.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31,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ASGSR 2018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0B5E29F1-B27D-9C40-8973-EFFC831EAFE0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441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PIA17794_ip"/>
          <p:cNvPicPr>
            <a:picLocks noChangeAspect="1" noChangeArrowheads="1"/>
          </p:cNvPicPr>
          <p:nvPr/>
        </p:nvPicPr>
        <p:blipFill rotWithShape="1">
          <a:blip r:embed="rId2"/>
          <a:srcRect l="22583" r="27019" b="12250"/>
          <a:stretch/>
        </p:blipFill>
        <p:spPr bwMode="auto">
          <a:xfrm>
            <a:off x="6287865" y="1579689"/>
            <a:ext cx="2695269" cy="2441976"/>
          </a:xfrm>
          <a:prstGeom prst="rect">
            <a:avLst/>
          </a:prstGeom>
          <a:solidFill>
            <a:srgbClr val="FFFFFF">
              <a:shade val="85000"/>
            </a:srgbClr>
          </a:solidFill>
          <a:ln w="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531" name="Rectangle 1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  <a:noFill/>
        </p:spPr>
        <p:txBody>
          <a:bodyPr>
            <a:noAutofit/>
          </a:bodyPr>
          <a:lstStyle/>
          <a:p>
            <a:pPr algn="ctr" eaLnBrk="1" hangingPunct="1"/>
            <a:r>
              <a:rPr lang="en-US" sz="2400" b="1" i="1" dirty="0" smtClean="0">
                <a:solidFill>
                  <a:schemeClr val="tx1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  <a:t>Cold Atom Research</a:t>
            </a:r>
            <a:endParaRPr lang="en-US" sz="2400" b="1" i="1" dirty="0">
              <a:solidFill>
                <a:schemeClr val="tx1"/>
              </a:solidFill>
              <a:latin typeface="Arial" pitchFamily="-110" charset="0"/>
              <a:ea typeface="Arial" pitchFamily="-110" charset="0"/>
              <a:cs typeface="Arial" pitchFamily="-110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 31,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ASGSR 2018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1966" y="4055529"/>
            <a:ext cx="2031167" cy="258233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 flipH="1">
            <a:off x="1507072" y="253995"/>
            <a:ext cx="6526652" cy="3189157"/>
            <a:chOff x="20953977" y="4046768"/>
            <a:chExt cx="8477661" cy="4912399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A913F1C6-D350-4F40-B125-9DADCE59C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31401" y="4046768"/>
              <a:ext cx="3300237" cy="341079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0C3B07C5-D6BF-DC4F-8489-1F200A5DC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94612" y="4320314"/>
              <a:ext cx="3300237" cy="341079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374BA995-AF32-3A4D-BA70-7A881254A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21960" y="4646244"/>
              <a:ext cx="3300237" cy="341079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3735ACB9-C4B3-764C-AB18-905CA8131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65981" y="4919790"/>
              <a:ext cx="3300237" cy="341079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1F910A09-3406-B449-B37F-40FA265F3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90766" y="5234079"/>
              <a:ext cx="3300237" cy="341079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A05E0159-BAD3-604E-893A-B993CAB1B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53977" y="5548369"/>
              <a:ext cx="3300237" cy="3410798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0675" y="4690533"/>
            <a:ext cx="2611911" cy="1888068"/>
          </a:xfrm>
          <a:prstGeom prst="rect">
            <a:avLst/>
          </a:prstGeom>
        </p:spPr>
      </p:pic>
      <p:sp>
        <p:nvSpPr>
          <p:cNvPr id="18" name="Text Placeholder 3"/>
          <p:cNvSpPr txBox="1">
            <a:spLocks/>
          </p:cNvSpPr>
          <p:nvPr/>
        </p:nvSpPr>
        <p:spPr>
          <a:xfrm>
            <a:off x="474142" y="850377"/>
            <a:ext cx="2489199" cy="89374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US" sz="1600" b="1" i="1" dirty="0"/>
              <a:t>CAL</a:t>
            </a:r>
          </a:p>
          <a:p>
            <a:pPr marL="0" indent="0">
              <a:buNone/>
            </a:pPr>
            <a:r>
              <a:rPr lang="en-US" sz="1600" dirty="0" smtClean="0"/>
              <a:t>NASA’s Cold Atom </a:t>
            </a:r>
          </a:p>
          <a:p>
            <a:pPr marL="0" indent="0">
              <a:buNone/>
            </a:pPr>
            <a:r>
              <a:rPr lang="en-US" sz="1600" dirty="0" smtClean="0"/>
              <a:t>Laboratory on the ISS</a:t>
            </a:r>
          </a:p>
        </p:txBody>
      </p:sp>
      <p:sp>
        <p:nvSpPr>
          <p:cNvPr id="19" name="Text Placeholder 3"/>
          <p:cNvSpPr txBox="1">
            <a:spLocks/>
          </p:cNvSpPr>
          <p:nvPr/>
        </p:nvSpPr>
        <p:spPr>
          <a:xfrm>
            <a:off x="3310466" y="4651904"/>
            <a:ext cx="3310467" cy="126629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US" sz="1600" b="1" i="1" dirty="0" smtClean="0"/>
              <a:t>BECCAL</a:t>
            </a:r>
            <a:endParaRPr lang="en-US" sz="1600" dirty="0"/>
          </a:p>
          <a:p>
            <a:pPr marL="0" indent="0">
              <a:buNone/>
            </a:pPr>
            <a:r>
              <a:rPr lang="en-US" sz="1600" dirty="0" smtClean="0"/>
              <a:t>CAL follow-on under development jointly by DLR and NASA</a:t>
            </a:r>
          </a:p>
        </p:txBody>
      </p:sp>
      <p:sp>
        <p:nvSpPr>
          <p:cNvPr id="20" name="Text Placeholder 3"/>
          <p:cNvSpPr txBox="1">
            <a:spLocks/>
          </p:cNvSpPr>
          <p:nvPr/>
        </p:nvSpPr>
        <p:spPr>
          <a:xfrm>
            <a:off x="381001" y="2667010"/>
            <a:ext cx="5520266" cy="181186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228600" indent="-228600">
              <a:buNone/>
            </a:pPr>
            <a:r>
              <a:rPr lang="en-US" sz="1600" b="1" i="1" dirty="0" smtClean="0"/>
              <a:t>CAL State-of-the-art quantum sensor technology</a:t>
            </a:r>
          </a:p>
          <a:p>
            <a:pPr marL="398463" indent="-169863"/>
            <a:r>
              <a:rPr lang="en-US" sz="1600" dirty="0" smtClean="0"/>
              <a:t>T &lt; 1 </a:t>
            </a:r>
            <a:r>
              <a:rPr lang="en-US" sz="1600" dirty="0" err="1" smtClean="0"/>
              <a:t>nano</a:t>
            </a:r>
            <a:r>
              <a:rPr lang="en-US" sz="1600" dirty="0" smtClean="0"/>
              <a:t>-Kelvin above absolute zero</a:t>
            </a:r>
          </a:p>
          <a:p>
            <a:pPr marL="398463" indent="-169863"/>
            <a:r>
              <a:rPr lang="en-US" sz="1600" dirty="0" smtClean="0"/>
              <a:t>Bose Einstein Condensation</a:t>
            </a:r>
          </a:p>
          <a:p>
            <a:pPr marL="398463" indent="-169863"/>
            <a:r>
              <a:rPr lang="en-US" sz="1600" dirty="0" smtClean="0"/>
              <a:t>Observation time exceeds 1 second</a:t>
            </a:r>
          </a:p>
          <a:p>
            <a:pPr marL="398463" indent="-169863"/>
            <a:r>
              <a:rPr lang="en-US" sz="1600" dirty="0" smtClean="0"/>
              <a:t>Enabling quantum exploration technology</a:t>
            </a:r>
            <a:endParaRPr lang="en-US" sz="1600" dirty="0"/>
          </a:p>
        </p:txBody>
      </p:sp>
      <p:sp>
        <p:nvSpPr>
          <p:cNvPr id="21" name="Text Placeholder 1"/>
          <p:cNvSpPr txBox="1">
            <a:spLocks/>
          </p:cNvSpPr>
          <p:nvPr/>
        </p:nvSpPr>
        <p:spPr>
          <a:xfrm>
            <a:off x="6335943" y="3473089"/>
            <a:ext cx="1957157" cy="489311"/>
          </a:xfrm>
          <a:prstGeom prst="rect">
            <a:avLst/>
          </a:prstGeom>
        </p:spPr>
        <p:txBody>
          <a:bodyPr lIns="91418" tIns="45709" rIns="91418" bIns="45709" anchor="t"/>
          <a:lstStyle>
            <a:lvl1pPr marL="0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28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92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86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79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73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66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58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52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744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Image Credit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CAL</a:t>
            </a:r>
            <a:endParaRPr lang="en-US" sz="1200" dirty="0">
              <a:solidFill>
                <a:schemeClr val="bg1"/>
              </a:solidFill>
              <a:cs typeface="Arial"/>
            </a:endParaRPr>
          </a:p>
          <a:p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 Placeholder 1"/>
          <p:cNvSpPr txBox="1">
            <a:spLocks/>
          </p:cNvSpPr>
          <p:nvPr/>
        </p:nvSpPr>
        <p:spPr>
          <a:xfrm>
            <a:off x="3275243" y="5746389"/>
            <a:ext cx="1512657" cy="502011"/>
          </a:xfrm>
          <a:prstGeom prst="rect">
            <a:avLst/>
          </a:prstGeom>
        </p:spPr>
        <p:txBody>
          <a:bodyPr lIns="91418" tIns="45709" rIns="91418" bIns="45709" anchor="t"/>
          <a:lstStyle>
            <a:lvl1pPr marL="0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28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92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86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79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73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66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58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52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744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latin typeface="Arial"/>
                <a:cs typeface="Arial"/>
              </a:rPr>
              <a:t>Image Credit</a:t>
            </a:r>
          </a:p>
          <a:p>
            <a:r>
              <a:rPr lang="en-US" sz="1200" dirty="0" smtClean="0">
                <a:latin typeface="Arial"/>
                <a:cs typeface="Arial"/>
              </a:rPr>
              <a:t>DLR</a:t>
            </a:r>
            <a:endParaRPr lang="en-US" sz="1200" dirty="0">
              <a:cs typeface="Arial"/>
            </a:endParaRPr>
          </a:p>
          <a:p>
            <a:endParaRPr lang="en-US" sz="1200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B6C09CA3-D363-A349-A7EA-B6761686A32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37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31, 2018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"/>
          </p:nvPr>
        </p:nvSpPr>
        <p:spPr>
          <a:xfrm>
            <a:off x="558799" y="867305"/>
            <a:ext cx="4715934" cy="5599112"/>
          </a:xfrm>
        </p:spPr>
        <p:txBody>
          <a:bodyPr/>
          <a:lstStyle/>
          <a:p>
            <a:pPr marL="0" indent="0">
              <a:buNone/>
            </a:pPr>
            <a:r>
              <a:rPr lang="en-US" sz="1600" b="1" i="1" dirty="0" smtClean="0"/>
              <a:t>As explained by Einstein’s Relativity Theories</a:t>
            </a:r>
          </a:p>
          <a:p>
            <a:pPr marL="169863" indent="-169863"/>
            <a:r>
              <a:rPr lang="en-US" sz="1600" dirty="0" smtClean="0"/>
              <a:t>Time moves slower the faster you move</a:t>
            </a:r>
          </a:p>
          <a:p>
            <a:pPr marL="169863" indent="-169863"/>
            <a:r>
              <a:rPr lang="en-US" sz="1600" dirty="0" smtClean="0"/>
              <a:t>Time  moves slower the closer you are to a large mass, like the Earth.</a:t>
            </a:r>
          </a:p>
          <a:p>
            <a:pPr marL="398463" lvl="1" indent="-169863"/>
            <a:r>
              <a:rPr lang="en-US" sz="1400" dirty="0" smtClean="0"/>
              <a:t>Time on a GPS satellite runs about </a:t>
            </a:r>
            <a:r>
              <a:rPr lang="en-US" sz="1400" dirty="0" smtClean="0"/>
              <a:t>38</a:t>
            </a:r>
            <a:r>
              <a:rPr lang="en-US" sz="1400" dirty="0" smtClean="0"/>
              <a:t> </a:t>
            </a:r>
            <a:r>
              <a:rPr lang="en-US" sz="1400" dirty="0" smtClean="0"/>
              <a:t>microseconds faster per day than time on Earth.</a:t>
            </a:r>
          </a:p>
          <a:p>
            <a:pPr marL="398463" lvl="1" indent="-169863"/>
            <a:r>
              <a:rPr lang="en-US" sz="1400" dirty="0" smtClean="0"/>
              <a:t>This amounts to a 10 km daily GPS error if left uncorrected.</a:t>
            </a:r>
          </a:p>
          <a:p>
            <a:pPr marL="0" indent="-171450"/>
            <a:endParaRPr lang="en-US" sz="1800" dirty="0"/>
          </a:p>
          <a:p>
            <a:pPr marL="0" indent="0">
              <a:buNone/>
            </a:pPr>
            <a:r>
              <a:rPr lang="en-US" sz="1600" b="1" i="1" dirty="0" smtClean="0"/>
              <a:t>The European Space Agency ACES Project</a:t>
            </a:r>
          </a:p>
          <a:p>
            <a:pPr marL="169863" indent="-169863"/>
            <a:r>
              <a:rPr lang="en-US" sz="1600" dirty="0" smtClean="0"/>
              <a:t>Atomic Clock Ensemble in Space on the ISS</a:t>
            </a:r>
          </a:p>
          <a:p>
            <a:pPr marL="169863" indent="-169863"/>
            <a:r>
              <a:rPr lang="en-US" sz="1600" dirty="0" smtClean="0"/>
              <a:t>Time from ground clocks in the U.S. will be compared to ACES time.</a:t>
            </a:r>
          </a:p>
          <a:p>
            <a:pPr marL="169863" indent="-169863"/>
            <a:endParaRPr lang="en-US" sz="1600" dirty="0"/>
          </a:p>
          <a:p>
            <a:pPr marL="0" indent="0">
              <a:buNone/>
            </a:pPr>
            <a:endParaRPr lang="en-US" sz="1400" b="1" i="1" dirty="0" smtClean="0"/>
          </a:p>
          <a:p>
            <a:pPr marL="0" indent="0">
              <a:buNone/>
            </a:pPr>
            <a:r>
              <a:rPr lang="en-US" sz="1600" b="1" i="1" dirty="0" smtClean="0"/>
              <a:t>Today’s state-of-the-art optical clocks would be off less than 1 second starting from the beginning of time itself.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i="1" dirty="0" smtClean="0"/>
              <a:t>Fun Physics Facts</a:t>
            </a:r>
            <a:endParaRPr lang="en-US" sz="2400" b="1" i="1" dirty="0"/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818" y="956733"/>
            <a:ext cx="3834582" cy="3399367"/>
          </a:xfrm>
          <a:prstGeom prst="rect">
            <a:avLst/>
          </a:prstGeom>
          <a:noFill/>
          <a:ln w="9525">
            <a:solidFill>
              <a:schemeClr val="accent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7000" y="4468540"/>
            <a:ext cx="3839120" cy="1919560"/>
          </a:xfrm>
          <a:prstGeom prst="rect">
            <a:avLst/>
          </a:prstGeom>
        </p:spPr>
      </p:pic>
      <p:sp>
        <p:nvSpPr>
          <p:cNvPr id="26" name="Text Placeholder 1"/>
          <p:cNvSpPr txBox="1">
            <a:spLocks/>
          </p:cNvSpPr>
          <p:nvPr/>
        </p:nvSpPr>
        <p:spPr>
          <a:xfrm>
            <a:off x="5281843" y="3841389"/>
            <a:ext cx="2960457" cy="489311"/>
          </a:xfrm>
          <a:prstGeom prst="rect">
            <a:avLst/>
          </a:prstGeom>
        </p:spPr>
        <p:txBody>
          <a:bodyPr lIns="91418" tIns="45709" rIns="91418" bIns="45709" anchor="t"/>
          <a:lstStyle>
            <a:lvl1pPr marL="0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28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92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86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79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73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66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58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52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744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Image Credit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European Space Agency</a:t>
            </a:r>
            <a:endParaRPr lang="en-US" sz="1200" dirty="0">
              <a:solidFill>
                <a:schemeClr val="bg1"/>
              </a:solidFill>
              <a:cs typeface="Arial"/>
            </a:endParaRPr>
          </a:p>
          <a:p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7" name="Text Placeholder 1"/>
          <p:cNvSpPr txBox="1">
            <a:spLocks/>
          </p:cNvSpPr>
          <p:nvPr/>
        </p:nvSpPr>
        <p:spPr>
          <a:xfrm>
            <a:off x="5231043" y="6140089"/>
            <a:ext cx="2960457" cy="324211"/>
          </a:xfrm>
          <a:prstGeom prst="rect">
            <a:avLst/>
          </a:prstGeom>
        </p:spPr>
        <p:txBody>
          <a:bodyPr lIns="91418" tIns="45709" rIns="91418" bIns="45709" anchor="t"/>
          <a:lstStyle>
            <a:lvl1pPr marL="0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28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92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86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79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73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66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58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52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744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latin typeface="Arial"/>
                <a:cs typeface="Arial"/>
              </a:rPr>
              <a:t>Image Credit - European Space Agency</a:t>
            </a:r>
            <a:endParaRPr lang="en-US" sz="1200" dirty="0">
              <a:cs typeface="Arial"/>
            </a:endParaRPr>
          </a:p>
          <a:p>
            <a:endParaRPr lang="en-US" sz="1200" dirty="0">
              <a:latin typeface="Arial"/>
              <a:cs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ASGSR 2018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0B5E29F1-B27D-9C40-8973-EFFC831EAFE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39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ntangled Photon Pai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00" y="4521200"/>
            <a:ext cx="3556001" cy="2133600"/>
          </a:xfrm>
          <a:prstGeom prst="rect">
            <a:avLst/>
          </a:prstGeom>
        </p:spPr>
      </p:pic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785813" y="95894"/>
            <a:ext cx="7454900" cy="640706"/>
          </a:xfrm>
        </p:spPr>
        <p:txBody>
          <a:bodyPr/>
          <a:lstStyle/>
          <a:p>
            <a:pPr algn="ctr" eaLnBrk="1" hangingPunct="1"/>
            <a:r>
              <a:rPr lang="en-US" sz="2400" b="1" i="1" dirty="0" smtClean="0">
                <a:solidFill>
                  <a:srgbClr val="000000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  <a:t>Quantum Entanglement</a:t>
            </a:r>
            <a:endParaRPr lang="en-US" sz="2400" b="1" i="1" dirty="0">
              <a:solidFill>
                <a:srgbClr val="000000"/>
              </a:solidFill>
              <a:latin typeface="Arial" pitchFamily="-110" charset="0"/>
              <a:ea typeface="Arial" pitchFamily="-110" charset="0"/>
              <a:cs typeface="Arial" pitchFamily="-110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31,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ASGSR 2018</a:t>
            </a:r>
            <a:endParaRPr lang="en-US" dirty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22300" y="736600"/>
            <a:ext cx="8128000" cy="16129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1800" b="1" dirty="0">
                <a:solidFill>
                  <a:srgbClr val="000000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  <a:t>Entanglement – specially prepared pairs of photons or </a:t>
            </a:r>
            <a:r>
              <a:rPr lang="en-US" sz="1800" b="1" dirty="0" smtClean="0">
                <a:solidFill>
                  <a:srgbClr val="000000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  <a:t>atoms where the quantum state of each particle is not independent.</a:t>
            </a: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1600" b="1" dirty="0" smtClean="0">
                <a:solidFill>
                  <a:srgbClr val="000000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  <a:t>Measurements of physical properties are correlated</a:t>
            </a: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1600" b="1" dirty="0" smtClean="0">
                <a:solidFill>
                  <a:srgbClr val="000000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  <a:t>Einstein: “spooky action at a distance”</a:t>
            </a: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1600" b="1" dirty="0" smtClean="0">
                <a:solidFill>
                  <a:srgbClr val="000000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  <a:t>Quantum measurement information verified at 10,000x light speed to date.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22300" y="4673600"/>
            <a:ext cx="5041900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1800" b="1" dirty="0" smtClean="0">
                <a:solidFill>
                  <a:srgbClr val="000000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  <a:t>Opportunities to aid human exploration</a:t>
            </a: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1600" b="1" dirty="0" smtClean="0">
                <a:solidFill>
                  <a:srgbClr val="000000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  <a:t>Quantum memories</a:t>
            </a: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1600" b="1" dirty="0" smtClean="0">
                <a:solidFill>
                  <a:srgbClr val="000000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  <a:t>Quantum computer network</a:t>
            </a: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1600" b="1" dirty="0" smtClean="0">
                <a:solidFill>
                  <a:srgbClr val="000000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  <a:t>Quantum key distribution for secure communication</a:t>
            </a:r>
          </a:p>
        </p:txBody>
      </p:sp>
      <p:pic>
        <p:nvPicPr>
          <p:cNvPr id="8" name="Picture 8" descr="mage result for qk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2368238"/>
            <a:ext cx="4572000" cy="209984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1"/>
          <p:cNvSpPr txBox="1">
            <a:spLocks/>
          </p:cNvSpPr>
          <p:nvPr/>
        </p:nvSpPr>
        <p:spPr>
          <a:xfrm>
            <a:off x="5689600" y="2825389"/>
            <a:ext cx="2552700" cy="1289411"/>
          </a:xfrm>
          <a:prstGeom prst="rect">
            <a:avLst/>
          </a:prstGeom>
        </p:spPr>
        <p:txBody>
          <a:bodyPr lIns="91418" tIns="45709" rIns="91418" bIns="45709" anchor="t"/>
          <a:lstStyle>
            <a:lvl1pPr marL="0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28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92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86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79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73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66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58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52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744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 smtClean="0">
                <a:solidFill>
                  <a:srgbClr val="000000"/>
                </a:solidFill>
                <a:latin typeface="Arial"/>
                <a:cs typeface="Arial"/>
              </a:rPr>
              <a:t>Quantum Key Distribution with an Entangled Photon Source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Image Credit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Mart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Haitjema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mart.haitjema@wustl.edu</a:t>
            </a:r>
            <a:endParaRPr lang="en-US" sz="12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" name="Text Placeholder 1"/>
          <p:cNvSpPr txBox="1">
            <a:spLocks/>
          </p:cNvSpPr>
          <p:nvPr/>
        </p:nvSpPr>
        <p:spPr>
          <a:xfrm>
            <a:off x="6134100" y="6083301"/>
            <a:ext cx="2552700" cy="609600"/>
          </a:xfrm>
          <a:prstGeom prst="rect">
            <a:avLst/>
          </a:prstGeom>
        </p:spPr>
        <p:txBody>
          <a:bodyPr lIns="91418" tIns="45709" rIns="91418" bIns="45709" anchor="t"/>
          <a:lstStyle>
            <a:lvl1pPr marL="0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28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92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86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79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73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66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58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52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744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>
                <a:solidFill>
                  <a:schemeClr val="bg1"/>
                </a:solidFill>
                <a:latin typeface="Arial"/>
                <a:cs typeface="Arial"/>
              </a:rPr>
              <a:t>An Entangled Photon Source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Arial"/>
                <a:cs typeface="Arial"/>
              </a:rPr>
              <a:t>Image credit Physics Department, Hong </a:t>
            </a:r>
            <a:r>
              <a:rPr lang="en-US" sz="1000" dirty="0">
                <a:solidFill>
                  <a:schemeClr val="bg1"/>
                </a:solidFill>
                <a:latin typeface="Arial"/>
                <a:cs typeface="Arial"/>
              </a:rPr>
              <a:t>K</a:t>
            </a:r>
            <a:r>
              <a:rPr lang="en-US" sz="1000" dirty="0" smtClean="0">
                <a:solidFill>
                  <a:schemeClr val="bg1"/>
                </a:solidFill>
                <a:latin typeface="Arial"/>
                <a:cs typeface="Arial"/>
              </a:rPr>
              <a:t>ong Science and Technology University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0B5E29F1-B27D-9C40-8973-EFFC831EAFE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545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785813" y="159394"/>
            <a:ext cx="7454900" cy="640706"/>
          </a:xfrm>
        </p:spPr>
        <p:txBody>
          <a:bodyPr/>
          <a:lstStyle/>
          <a:p>
            <a:pPr eaLnBrk="1" hangingPunct="1"/>
            <a:r>
              <a:rPr lang="en-US" sz="2400" b="1" i="1" dirty="0">
                <a:solidFill>
                  <a:srgbClr val="000000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  <a:t>Quantum interferometry and </a:t>
            </a:r>
            <a:r>
              <a:rPr lang="en-US" sz="2400" b="1" i="1" dirty="0" smtClean="0">
                <a:solidFill>
                  <a:srgbClr val="000000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  <a:t/>
            </a:r>
            <a:br>
              <a:rPr lang="en-US" sz="2400" b="1" i="1" dirty="0" smtClean="0">
                <a:solidFill>
                  <a:srgbClr val="000000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</a:br>
            <a:r>
              <a:rPr lang="en-US" sz="2400" b="1" i="1" dirty="0" smtClean="0">
                <a:solidFill>
                  <a:srgbClr val="000000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  <a:t>precision </a:t>
            </a:r>
            <a:r>
              <a:rPr lang="en-US" sz="2400" b="1" i="1" dirty="0">
                <a:solidFill>
                  <a:srgbClr val="000000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  <a:t>measurements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31,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ASGSR 2018</a:t>
            </a:r>
            <a:endParaRPr lang="en-US" dirty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73100" y="939800"/>
            <a:ext cx="8280400" cy="45466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1800" b="1" dirty="0" smtClean="0">
                <a:solidFill>
                  <a:srgbClr val="000000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  <a:t>Deep synergy between quantum interferometry and development of high-precision measurement tools.</a:t>
            </a: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1600" b="1" dirty="0" smtClean="0">
                <a:solidFill>
                  <a:srgbClr val="000000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  <a:t>Atom interferometers -&gt; precise force measurements [10</a:t>
            </a:r>
            <a:r>
              <a:rPr lang="en-US" sz="1800" b="1" baseline="30000" dirty="0" smtClean="0">
                <a:solidFill>
                  <a:srgbClr val="000000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  <a:t>-21 </a:t>
            </a:r>
            <a:r>
              <a:rPr lang="en-US" sz="1600" b="1" dirty="0" smtClean="0">
                <a:solidFill>
                  <a:srgbClr val="000000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  <a:t>m resolution]</a:t>
            </a: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1600" b="1" dirty="0" smtClean="0">
                <a:solidFill>
                  <a:srgbClr val="000000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  <a:t>Optical atomic clocks -&gt; precise time </a:t>
            </a:r>
            <a:r>
              <a:rPr lang="en-US" sz="1600" b="1" dirty="0">
                <a:solidFill>
                  <a:srgbClr val="000000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  <a:t>measurements [</a:t>
            </a:r>
            <a:r>
              <a:rPr lang="en-US" sz="1600" b="1" dirty="0" smtClean="0">
                <a:solidFill>
                  <a:srgbClr val="000000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  <a:t>10</a:t>
            </a:r>
            <a:r>
              <a:rPr lang="en-US" sz="1600" b="1" baseline="30000" dirty="0" smtClean="0">
                <a:solidFill>
                  <a:srgbClr val="000000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  <a:t>-</a:t>
            </a:r>
            <a:r>
              <a:rPr lang="en-US" sz="1600" b="1" baseline="30000" dirty="0">
                <a:solidFill>
                  <a:srgbClr val="000000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  <a:t>21 </a:t>
            </a:r>
            <a:r>
              <a:rPr lang="en-US" sz="1600" b="1" dirty="0">
                <a:solidFill>
                  <a:srgbClr val="000000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  <a:t>fractional </a:t>
            </a:r>
            <a:r>
              <a:rPr lang="en-US" sz="1600" b="1" dirty="0" smtClean="0">
                <a:solidFill>
                  <a:srgbClr val="000000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  <a:t>frequency]</a:t>
            </a:r>
            <a:endParaRPr lang="en-US" sz="1600" b="1" dirty="0" smtClean="0">
              <a:solidFill>
                <a:srgbClr val="000000"/>
              </a:solidFill>
              <a:latin typeface="Arial" pitchFamily="-110" charset="0"/>
              <a:ea typeface="Arial" pitchFamily="-110" charset="0"/>
              <a:cs typeface="Arial" pitchFamily="-110" charset="0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1800" b="1" dirty="0" smtClean="0">
                <a:solidFill>
                  <a:srgbClr val="000000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  <a:t>Enabling technology for gravitational wave detection from 0.01 to 10Hz</a:t>
            </a: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1600" b="1" dirty="0" smtClean="0">
                <a:solidFill>
                  <a:srgbClr val="000000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  <a:t>Inaccessible by LIGO and </a:t>
            </a:r>
            <a:r>
              <a:rPr lang="en-US" sz="1600" b="1" dirty="0" err="1" smtClean="0">
                <a:solidFill>
                  <a:srgbClr val="000000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  <a:t>eLISA</a:t>
            </a:r>
            <a:r>
              <a:rPr lang="en-US" sz="1600" b="1" dirty="0" smtClean="0">
                <a:solidFill>
                  <a:srgbClr val="000000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  <a:t>; White dwarf binary mergers from 0.01 to 0.1Hz, Inflation and Cosmology from 1 – 10 Hz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1800" b="1" dirty="0" smtClean="0">
                <a:solidFill>
                  <a:srgbClr val="000000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  <a:t>Enabling technology for ultra-high precision searches for new physics</a:t>
            </a: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1600" b="1" dirty="0" smtClean="0">
                <a:solidFill>
                  <a:srgbClr val="000000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  <a:t>Ultra-light Scalar field dark matter detection</a:t>
            </a: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1600" b="1" dirty="0" smtClean="0">
                <a:solidFill>
                  <a:srgbClr val="000000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  <a:t>Dark Energy Scalar field detection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00" y="4542170"/>
            <a:ext cx="3556000" cy="19729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4566180"/>
            <a:ext cx="3378200" cy="1898119"/>
          </a:xfrm>
          <a:prstGeom prst="rect">
            <a:avLst/>
          </a:prstGeom>
        </p:spPr>
      </p:pic>
      <p:sp>
        <p:nvSpPr>
          <p:cNvPr id="8" name="Text Placeholder 1"/>
          <p:cNvSpPr txBox="1">
            <a:spLocks/>
          </p:cNvSpPr>
          <p:nvPr/>
        </p:nvSpPr>
        <p:spPr>
          <a:xfrm>
            <a:off x="5231043" y="6178189"/>
            <a:ext cx="2960457" cy="324211"/>
          </a:xfrm>
          <a:prstGeom prst="rect">
            <a:avLst/>
          </a:prstGeom>
        </p:spPr>
        <p:txBody>
          <a:bodyPr lIns="91418" tIns="45709" rIns="91418" bIns="45709" anchor="t"/>
          <a:lstStyle>
            <a:lvl1pPr marL="0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28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92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86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79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73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66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58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52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744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rgbClr val="FFFFFF"/>
                </a:solidFill>
                <a:latin typeface="Arial"/>
                <a:cs typeface="Arial"/>
              </a:rPr>
              <a:t>Image Credit - Wikipedia</a:t>
            </a:r>
            <a:endParaRPr lang="en-US" sz="1200" dirty="0">
              <a:solidFill>
                <a:srgbClr val="FFFFFF"/>
              </a:solidFill>
              <a:cs typeface="Arial"/>
            </a:endParaRPr>
          </a:p>
          <a:p>
            <a:endParaRPr lang="en-US" sz="1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0B5E29F1-B27D-9C40-8973-EFFC831EAFE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228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785813" y="159394"/>
            <a:ext cx="7454900" cy="640706"/>
          </a:xfrm>
        </p:spPr>
        <p:txBody>
          <a:bodyPr/>
          <a:lstStyle/>
          <a:p>
            <a:pPr eaLnBrk="1" hangingPunct="1"/>
            <a:r>
              <a:rPr lang="en-US" sz="2400" b="1" i="1" dirty="0" smtClean="0">
                <a:solidFill>
                  <a:srgbClr val="000000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  <a:t>Summary</a:t>
            </a:r>
            <a:endParaRPr lang="en-US" sz="2400" b="1" i="1" dirty="0">
              <a:solidFill>
                <a:srgbClr val="000000"/>
              </a:solidFill>
              <a:latin typeface="Arial" pitchFamily="-110" charset="0"/>
              <a:ea typeface="Arial" pitchFamily="-110" charset="0"/>
              <a:cs typeface="Arial" pitchFamily="-110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31,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ASGSR 2018</a:t>
            </a:r>
            <a:endParaRPr lang="en-US" dirty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84200" y="1079500"/>
            <a:ext cx="8280400" cy="52832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1800" b="1" dirty="0" smtClean="0">
                <a:solidFill>
                  <a:srgbClr val="000000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  <a:t>Acknowledgements</a:t>
            </a: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1400" b="1" dirty="0" smtClean="0">
                <a:solidFill>
                  <a:srgbClr val="000000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  <a:t>Funding provided by NASA’s Space Life and Physical Science Research and Applications Division</a:t>
            </a: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</a:pPr>
            <a:endParaRPr lang="en-US" sz="1400" b="1" dirty="0">
              <a:solidFill>
                <a:srgbClr val="000000"/>
              </a:solidFill>
              <a:latin typeface="Arial" pitchFamily="-110" charset="0"/>
              <a:ea typeface="Arial" pitchFamily="-110" charset="0"/>
              <a:cs typeface="Arial" pitchFamily="-110" charset="0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1800" b="1" dirty="0" smtClean="0">
                <a:solidFill>
                  <a:srgbClr val="000000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  <a:t>Resources</a:t>
            </a: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1400" b="1" dirty="0" smtClean="0">
                <a:solidFill>
                  <a:srgbClr val="000000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  <a:t>A researcher’s Guide to Fundamental Physics, </a:t>
            </a: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1400" b="1" dirty="0" smtClean="0">
                <a:solidFill>
                  <a:srgbClr val="000000"/>
                </a:solidFill>
                <a:latin typeface="Arial" pitchFamily="-110" charset="0"/>
                <a:ea typeface="Arial" pitchFamily="-110" charset="0"/>
                <a:cs typeface="Arial" pitchFamily="-110" charset="0"/>
                <a:hlinkClick r:id="rId3"/>
              </a:rPr>
              <a:t>https://www.nasa.gov/connect/ebooks/researchers_guide_fundamental_physics_detail.html</a:t>
            </a:r>
            <a:endParaRPr lang="en-US" sz="1400" b="1" dirty="0" smtClean="0">
              <a:solidFill>
                <a:srgbClr val="000000"/>
              </a:solidFill>
              <a:latin typeface="Arial" pitchFamily="-110" charset="0"/>
              <a:ea typeface="Arial" pitchFamily="-110" charset="0"/>
              <a:cs typeface="Arial" pitchFamily="-110" charset="0"/>
            </a:endParaRP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1400" b="1" dirty="0">
                <a:solidFill>
                  <a:srgbClr val="000000"/>
                </a:solidFill>
                <a:latin typeface="Arial" pitchFamily="-110" charset="0"/>
                <a:ea typeface="Arial" pitchFamily="-110" charset="0"/>
                <a:cs typeface="Arial" pitchFamily="-110" charset="0"/>
                <a:hlinkClick r:id="rId4"/>
              </a:rPr>
              <a:t>https://coldatomlab.jpl.nasa.gov</a:t>
            </a:r>
            <a:r>
              <a:rPr lang="en-US" sz="1400" b="1" dirty="0" smtClean="0">
                <a:solidFill>
                  <a:srgbClr val="000000"/>
                </a:solidFill>
                <a:latin typeface="Arial" pitchFamily="-110" charset="0"/>
                <a:ea typeface="Arial" pitchFamily="-110" charset="0"/>
                <a:cs typeface="Arial" pitchFamily="-110" charset="0"/>
                <a:hlinkClick r:id="rId4"/>
              </a:rPr>
              <a:t>/ </a:t>
            </a:r>
            <a:endParaRPr lang="en-US" sz="1400" b="1" dirty="0">
              <a:solidFill>
                <a:srgbClr val="000000"/>
              </a:solidFill>
              <a:latin typeface="Arial" pitchFamily="-110" charset="0"/>
              <a:ea typeface="Arial" pitchFamily="-110" charset="0"/>
              <a:cs typeface="Arial" pitchFamily="-110" charset="0"/>
              <a:hlinkClick r:id="rId4"/>
            </a:endParaRP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1400" b="1" dirty="0" smtClean="0">
                <a:solidFill>
                  <a:srgbClr val="000000"/>
                </a:solidFill>
                <a:latin typeface="Arial" pitchFamily="-110" charset="0"/>
                <a:ea typeface="Arial" pitchFamily="-110" charset="0"/>
                <a:cs typeface="Arial" pitchFamily="-110" charset="0"/>
                <a:hlinkClick r:id="rId4"/>
              </a:rPr>
              <a:t>https</a:t>
            </a:r>
            <a:r>
              <a:rPr lang="en-US" sz="1400" b="1" dirty="0">
                <a:solidFill>
                  <a:srgbClr val="000000"/>
                </a:solidFill>
                <a:latin typeface="Arial" pitchFamily="-110" charset="0"/>
                <a:ea typeface="Arial" pitchFamily="-110" charset="0"/>
                <a:cs typeface="Arial" pitchFamily="-110" charset="0"/>
                <a:hlinkClick r:id="rId4"/>
              </a:rPr>
              <a:t>://funphysics.jpl.nasa.gov</a:t>
            </a:r>
            <a:r>
              <a:rPr lang="en-US" sz="1400" b="1" dirty="0" smtClean="0">
                <a:solidFill>
                  <a:srgbClr val="000000"/>
                </a:solidFill>
                <a:latin typeface="Arial" pitchFamily="-110" charset="0"/>
                <a:ea typeface="Arial" pitchFamily="-110" charset="0"/>
                <a:cs typeface="Arial" pitchFamily="-110" charset="0"/>
                <a:hlinkClick r:id="rId4"/>
              </a:rPr>
              <a:t>/</a:t>
            </a:r>
            <a:r>
              <a:rPr lang="en-US" sz="1400" b="1" dirty="0" smtClean="0">
                <a:solidFill>
                  <a:srgbClr val="000000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  <a:t> (outdated but illustrative)</a:t>
            </a: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</a:pPr>
            <a:endParaRPr lang="en-US" sz="1400" b="1" dirty="0">
              <a:solidFill>
                <a:srgbClr val="000000"/>
              </a:solidFill>
              <a:latin typeface="Arial" pitchFamily="-110" charset="0"/>
              <a:ea typeface="Arial" pitchFamily="-110" charset="0"/>
              <a:cs typeface="Arial" pitchFamily="-110" charset="0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1800" b="1" dirty="0" smtClean="0">
                <a:solidFill>
                  <a:srgbClr val="000000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  <a:t>Contact Info</a:t>
            </a: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1400" b="1" dirty="0" smtClean="0">
                <a:solidFill>
                  <a:srgbClr val="000000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  <a:t>Dr. Ulf Israelsson, 818-354-9255; </a:t>
            </a:r>
            <a:r>
              <a:rPr lang="en-US" sz="1400" b="1" dirty="0" err="1" smtClean="0">
                <a:solidFill>
                  <a:srgbClr val="000000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  <a:t>ulf.israelsson@jpl.nasa.gov</a:t>
            </a:r>
            <a:endParaRPr lang="en-US" sz="1400" b="1" dirty="0" smtClean="0">
              <a:solidFill>
                <a:srgbClr val="000000"/>
              </a:solidFill>
              <a:latin typeface="Arial" pitchFamily="-110" charset="0"/>
              <a:ea typeface="Arial" pitchFamily="-110" charset="0"/>
              <a:cs typeface="Arial" pitchFamily="-110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0B5E29F1-B27D-9C40-8973-EFFC831EAFE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703740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61225</TotalTime>
  <Pages>1</Pages>
  <Words>683</Words>
  <Application>Microsoft Macintosh PowerPoint</Application>
  <PresentationFormat>On-screen Show (4:3)</PresentationFormat>
  <Paragraphs>118</Paragraphs>
  <Slides>7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Custom Design</vt:lpstr>
      <vt:lpstr>PowerPoint Presentation</vt:lpstr>
      <vt:lpstr>Fundamental Physics and Quantum Technologies</vt:lpstr>
      <vt:lpstr>Cold Atom Research</vt:lpstr>
      <vt:lpstr>Fun Physics Facts</vt:lpstr>
      <vt:lpstr>Quantum Entanglement</vt:lpstr>
      <vt:lpstr>Quantum interferometry and  precision measurements</vt:lpstr>
      <vt:lpstr>Summary</vt:lpstr>
    </vt:vector>
  </TitlesOfParts>
  <Company>Jet Propulsion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GPMC ORIGINS Overview</dc:title>
  <dc:subject>2nd Annual Report to the Associate Administrator</dc:subject>
  <dc:creator>Devirian</dc:creator>
  <cp:lastModifiedBy>Ulf Israelsson</cp:lastModifiedBy>
  <cp:revision>1452</cp:revision>
  <cp:lastPrinted>2018-03-27T23:02:10Z</cp:lastPrinted>
  <dcterms:created xsi:type="dcterms:W3CDTF">2010-04-05T23:30:48Z</dcterms:created>
  <dcterms:modified xsi:type="dcterms:W3CDTF">2018-10-17T18:30:28Z</dcterms:modified>
</cp:coreProperties>
</file>