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5" r:id="rId2"/>
    <p:sldMasterId id="2147483675" r:id="rId3"/>
    <p:sldMasterId id="2147483660" r:id="rId4"/>
  </p:sldMasterIdLst>
  <p:notesMasterIdLst>
    <p:notesMasterId r:id="rId12"/>
  </p:notesMasterIdLst>
  <p:sldIdLst>
    <p:sldId id="256" r:id="rId5"/>
    <p:sldId id="257" r:id="rId6"/>
    <p:sldId id="307" r:id="rId7"/>
    <p:sldId id="258" r:id="rId8"/>
    <p:sldId id="261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91F2"/>
    <a:srgbClr val="001D30"/>
    <a:srgbClr val="F46B02"/>
    <a:srgbClr val="EC0202"/>
    <a:srgbClr val="FDC703"/>
    <a:srgbClr val="EB2A0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78BD1-018C-4F47-AE22-A12E47B3D3AE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A94E1-A397-4D45-928C-388323C26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8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345562"/>
      </p:ext>
    </p:extLst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93700"/>
            <a:ext cx="2590800" cy="57785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93700"/>
            <a:ext cx="7569200" cy="5778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7FADE-3C10-4FFE-8AE2-9E67A25C5F35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B175A-50D2-4C0F-A4AD-D21E129B60CD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696585"/>
      </p:ext>
    </p:extLst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63" y="164075"/>
            <a:ext cx="11690131" cy="43279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77A34-2015-46CB-B650-CD5C8DCA3FF8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18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25727" y="289968"/>
            <a:ext cx="3359151" cy="235237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buFontTx/>
              <a:buNone/>
              <a:defRPr sz="1200" b="0" i="0"/>
            </a:lvl1pPr>
            <a:lvl2pPr algn="r">
              <a:buFontTx/>
              <a:buNone/>
              <a:defRPr sz="1200" b="0" i="0"/>
            </a:lvl2pPr>
            <a:lvl3pPr algn="r">
              <a:buFontTx/>
              <a:buNone/>
              <a:defRPr sz="1200" b="0" i="0"/>
            </a:lvl3pPr>
            <a:lvl4pPr algn="r">
              <a:buFontTx/>
              <a:buNone/>
              <a:defRPr sz="1200" b="0" i="0"/>
            </a:lvl4pPr>
            <a:lvl5pPr algn="r">
              <a:buFontTx/>
              <a:buNone/>
              <a:defRPr sz="1200" b="0" i="0"/>
            </a:lvl5pPr>
          </a:lstStyle>
          <a:p>
            <a:pPr lvl="0"/>
            <a:r>
              <a:rPr lang="en-US" dirty="0" smtClean="0"/>
              <a:t>WBS 000000.00.00.00.00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6090697" y="2253413"/>
            <a:ext cx="5824739" cy="3509015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200" b="0" i="0"/>
            </a:lvl1pPr>
          </a:lstStyle>
          <a:p>
            <a:r>
              <a:rPr lang="en-US" dirty="0" smtClean="0"/>
              <a:t>Insert compressed graphics or pictures here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44243" y="685121"/>
            <a:ext cx="3434696" cy="144439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230719" y="688751"/>
            <a:ext cx="5689920" cy="18693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0"/>
            </a:lvl1pPr>
            <a:lvl2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2pPr>
            <a:lvl3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3pPr>
            <a:lvl4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4pPr>
            <a:lvl5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228300" y="2682651"/>
            <a:ext cx="5692339" cy="30867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0"/>
            </a:lvl1pPr>
            <a:lvl2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2pPr>
            <a:lvl3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3pPr>
            <a:lvl4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4pPr>
            <a:lvl5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9478938" y="692378"/>
            <a:ext cx="2463473" cy="1437135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sz="1400" b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1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B1EF0-1144-4CD6-B30E-FCE769C2A64A}" type="slidenum"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1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11728452" y="6596063"/>
            <a:ext cx="425449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6B1EF0-1144-4CD6-B30E-FCE769C2A64A}" type="slidenum">
              <a:rPr kumimoji="0" lang="en-US" alt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01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B1EF0-1144-4CD6-B30E-FCE769C2A64A}" type="slidenum"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1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11728452" y="6596063"/>
            <a:ext cx="425449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6B1EF0-1144-4CD6-B30E-FCE769C2A64A}" type="slidenum">
              <a:rPr kumimoji="0" lang="en-US" alt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30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611686"/>
      </p:ext>
    </p:extLst>
  </p:cSld>
  <p:clrMapOvr>
    <a:masterClrMapping/>
  </p:clrMapOvr>
  <p:transition spd="slow"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60" y="0"/>
            <a:ext cx="10193760" cy="514342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85" y="930550"/>
            <a:ext cx="11188700" cy="5490894"/>
          </a:xfrm>
          <a:prstGeom prst="rect">
            <a:avLst/>
          </a:prstGeom>
          <a:noFill/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554884" y="6596063"/>
            <a:ext cx="599016" cy="1841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9B640-A65F-4FD0-929D-699D3BA178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A03BA-C616-4A17-A8D6-B7F3B9426163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911214"/>
      </p:ext>
    </p:extLst>
  </p:cSld>
  <p:clrMapOvr>
    <a:masterClrMapping/>
  </p:clrMapOvr>
  <p:transition spd="slow"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B5104-9F21-4812-B9CE-8887D8FD11C6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AEEE8-C37B-461D-BD8D-0C97D27178EC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19903"/>
      </p:ext>
    </p:extLst>
  </p:cSld>
  <p:clrMapOvr>
    <a:masterClrMapping/>
  </p:clrMapOvr>
  <p:transition spd="slow"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117263"/>
            <a:ext cx="10902169" cy="503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8973-1516-4F05-87B2-9E2FA75EE5BB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45BD1-46B7-4D91-A70D-4B0A8CD1B23E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18007"/>
      </p:ext>
    </p:extLst>
  </p:cSld>
  <p:clrMapOvr>
    <a:masterClrMapping/>
  </p:clrMapOvr>
  <p:transition spd="slow"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FA76F-8ED3-4007-905D-B8B5EE12A981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A6984-3A7C-4C29-917F-679CBBC672F8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957041"/>
      </p:ext>
    </p:extLst>
  </p:cSld>
  <p:clrMapOvr>
    <a:masterClrMapping/>
  </p:clrMapOvr>
  <p:transition spd="slow"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705DF-0C9A-4CD1-9DB7-F39DC9228625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D69E-11FA-4E2E-91C7-A3B99FC22E60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537352"/>
      </p:ext>
    </p:extLst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60" y="0"/>
            <a:ext cx="10193760" cy="514342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85" y="930550"/>
            <a:ext cx="11188700" cy="5490894"/>
          </a:xfrm>
          <a:prstGeom prst="rect">
            <a:avLst/>
          </a:prstGeom>
          <a:noFill/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554884" y="6596063"/>
            <a:ext cx="599016" cy="1841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9B640-A65F-4FD0-929D-699D3BA178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A03BA-C616-4A17-A8D6-B7F3B9426163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096577"/>
      </p:ext>
    </p:extLst>
  </p:cSld>
  <p:clrMapOvr>
    <a:masterClrMapping/>
  </p:clrMapOvr>
  <p:transition spd="slow"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8C247-A843-4BB6-8D9E-508FDA4771F1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ADF9F-993E-42D0-979A-69FA62C35AC4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182918"/>
      </p:ext>
    </p:extLst>
  </p:cSld>
  <p:clrMapOvr>
    <a:masterClrMapping/>
  </p:clrMapOvr>
  <p:transition spd="slow"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36ED1-4A57-45A5-89CD-D002EDC7491C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3364B-7766-49BE-BFD8-1FE2C1895E72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801937"/>
      </p:ext>
    </p:extLst>
  </p:cSld>
  <p:clrMapOvr>
    <a:masterClrMapping/>
  </p:clrMapOvr>
  <p:transition spd="slow"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117263"/>
            <a:ext cx="10902169" cy="503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432299" y="3942691"/>
            <a:ext cx="11188700" cy="54908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1A24A-C3D4-45C0-AA06-39404B27C0BE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3A79-316E-41D8-930A-2F34393ED3BD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220734"/>
      </p:ext>
    </p:extLst>
  </p:cSld>
  <p:clrMapOvr>
    <a:masterClrMapping/>
  </p:clrMapOvr>
  <p:transition spd="slow">
    <p:pull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93700"/>
            <a:ext cx="2590800" cy="57785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93700"/>
            <a:ext cx="7569200" cy="5778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7FADE-3C10-4FFE-8AE2-9E67A25C5F35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B175A-50D2-4C0F-A4AD-D21E129B60CD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31948"/>
      </p:ext>
    </p:extLst>
  </p:cSld>
  <p:clrMapOvr>
    <a:masterClrMapping/>
  </p:clrMapOvr>
  <p:transition spd="slow">
    <p:pull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63" y="164075"/>
            <a:ext cx="11690131" cy="43279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77A34-2015-46CB-B650-CD5C8DCA3FF8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18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25727" y="289968"/>
            <a:ext cx="3359151" cy="235237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buFontTx/>
              <a:buNone/>
              <a:defRPr sz="1200" b="0" i="0"/>
            </a:lvl1pPr>
            <a:lvl2pPr algn="r">
              <a:buFontTx/>
              <a:buNone/>
              <a:defRPr sz="1200" b="0" i="0"/>
            </a:lvl2pPr>
            <a:lvl3pPr algn="r">
              <a:buFontTx/>
              <a:buNone/>
              <a:defRPr sz="1200" b="0" i="0"/>
            </a:lvl3pPr>
            <a:lvl4pPr algn="r">
              <a:buFontTx/>
              <a:buNone/>
              <a:defRPr sz="1200" b="0" i="0"/>
            </a:lvl4pPr>
            <a:lvl5pPr algn="r">
              <a:buFontTx/>
              <a:buNone/>
              <a:defRPr sz="1200" b="0" i="0"/>
            </a:lvl5pPr>
          </a:lstStyle>
          <a:p>
            <a:pPr lvl="0"/>
            <a:r>
              <a:rPr lang="en-US" dirty="0" smtClean="0"/>
              <a:t>WBS 000000.00.00.00.00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6090697" y="2253413"/>
            <a:ext cx="5824739" cy="3509015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200" b="0" i="0"/>
            </a:lvl1pPr>
          </a:lstStyle>
          <a:p>
            <a:r>
              <a:rPr lang="en-US" dirty="0" smtClean="0"/>
              <a:t>Insert compressed graphics or pictures here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44243" y="685121"/>
            <a:ext cx="3434696" cy="144439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230719" y="688751"/>
            <a:ext cx="5689920" cy="18693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0"/>
            </a:lvl1pPr>
            <a:lvl2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2pPr>
            <a:lvl3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3pPr>
            <a:lvl4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4pPr>
            <a:lvl5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228300" y="2682651"/>
            <a:ext cx="5692339" cy="30867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0"/>
            </a:lvl1pPr>
            <a:lvl2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2pPr>
            <a:lvl3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3pPr>
            <a:lvl4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4pPr>
            <a:lvl5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9478938" y="692378"/>
            <a:ext cx="2463473" cy="1437135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sz="1400" b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65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B1EF0-1144-4CD6-B30E-FCE769C2A64A}" type="slidenum"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1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11728452" y="6596063"/>
            <a:ext cx="425449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6B1EF0-1144-4CD6-B30E-FCE769C2A64A}" type="slidenum">
              <a:rPr kumimoji="0" lang="en-US" alt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08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B1EF0-1144-4CD6-B30E-FCE769C2A64A}" type="slidenum"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1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11728452" y="6596063"/>
            <a:ext cx="425449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6B1EF0-1144-4CD6-B30E-FCE769C2A64A}" type="slidenum">
              <a:rPr kumimoji="0" lang="en-US" alt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25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37813"/>
      </p:ext>
    </p:extLst>
  </p:cSld>
  <p:clrMapOvr>
    <a:masterClrMapping/>
  </p:clrMapOvr>
  <p:transition spd="slow">
    <p:pull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60" y="0"/>
            <a:ext cx="10193760" cy="514342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85" y="930550"/>
            <a:ext cx="11188700" cy="5490894"/>
          </a:xfrm>
          <a:prstGeom prst="rect">
            <a:avLst/>
          </a:prstGeom>
          <a:noFill/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554884" y="6596063"/>
            <a:ext cx="599016" cy="1841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9B640-A65F-4FD0-929D-699D3BA178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A03BA-C616-4A17-A8D6-B7F3B9426163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26661"/>
      </p:ext>
    </p:extLst>
  </p:cSld>
  <p:clrMapOvr>
    <a:masterClrMapping/>
  </p:clrMapOvr>
  <p:transition spd="slow">
    <p:pull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B5104-9F21-4812-B9CE-8887D8FD11C6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AEEE8-C37B-461D-BD8D-0C97D27178EC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07043"/>
      </p:ext>
    </p:extLst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B5104-9F21-4812-B9CE-8887D8FD11C6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AEEE8-C37B-461D-BD8D-0C97D27178EC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521534"/>
      </p:ext>
    </p:extLst>
  </p:cSld>
  <p:clrMapOvr>
    <a:masterClrMapping/>
  </p:clrMapOvr>
  <p:transition spd="slow">
    <p:pull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117263"/>
            <a:ext cx="10902169" cy="503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8973-1516-4F05-87B2-9E2FA75EE5BB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45BD1-46B7-4D91-A70D-4B0A8CD1B23E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795821"/>
      </p:ext>
    </p:extLst>
  </p:cSld>
  <p:clrMapOvr>
    <a:masterClrMapping/>
  </p:clrMapOvr>
  <p:transition spd="slow">
    <p:pull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FA76F-8ED3-4007-905D-B8B5EE12A981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A6984-3A7C-4C29-917F-679CBBC672F8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94754"/>
      </p:ext>
    </p:extLst>
  </p:cSld>
  <p:clrMapOvr>
    <a:masterClrMapping/>
  </p:clrMapOvr>
  <p:transition spd="slow">
    <p:pull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77000">
              <a:srgbClr val="FFFFFF"/>
            </a:gs>
            <a:gs pos="15000">
              <a:srgbClr val="FFFFFF">
                <a:alpha val="46667"/>
              </a:srgbClr>
            </a:gs>
            <a:gs pos="0">
              <a:schemeClr val="bg1">
                <a:lumMod val="50000"/>
              </a:schemeClr>
            </a:gs>
            <a:gs pos="90000">
              <a:srgbClr val="FEA734"/>
            </a:gs>
            <a:gs pos="85000">
              <a:srgbClr val="FFFF99"/>
            </a:gs>
            <a:gs pos="100000">
              <a:srgbClr val="C00000">
                <a:alpha val="68000"/>
              </a:srgb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117263"/>
            <a:ext cx="10902169" cy="503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6317A-843C-429F-8383-7E0D34FA7230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0E6F7-2AFF-4BC0-83CA-A01B14AA72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761097"/>
      </p:ext>
    </p:extLst>
  </p:cSld>
  <p:clrMapOvr>
    <a:masterClrMapping/>
  </p:clrMapOvr>
  <p:transition spd="slow">
    <p:pull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705DF-0C9A-4CD1-9DB7-F39DC9228625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D69E-11FA-4E2E-91C7-A3B99FC22E60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867340"/>
      </p:ext>
    </p:extLst>
  </p:cSld>
  <p:clrMapOvr>
    <a:masterClrMapping/>
  </p:clrMapOvr>
  <p:transition spd="slow">
    <p:pull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8C247-A843-4BB6-8D9E-508FDA4771F1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ADF9F-993E-42D0-979A-69FA62C35AC4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88835"/>
      </p:ext>
    </p:extLst>
  </p:cSld>
  <p:clrMapOvr>
    <a:masterClrMapping/>
  </p:clrMapOvr>
  <p:transition spd="slow">
    <p:pull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36ED1-4A57-45A5-89CD-D002EDC7491C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3364B-7766-49BE-BFD8-1FE2C1895E72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893865"/>
      </p:ext>
    </p:extLst>
  </p:cSld>
  <p:clrMapOvr>
    <a:masterClrMapping/>
  </p:clrMapOvr>
  <p:transition spd="slow">
    <p:pull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117263"/>
            <a:ext cx="10902169" cy="503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432299" y="3942691"/>
            <a:ext cx="11188700" cy="54908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1A24A-C3D4-45C0-AA06-39404B27C0BE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3A79-316E-41D8-930A-2F34393ED3BD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169840"/>
      </p:ext>
    </p:extLst>
  </p:cSld>
  <p:clrMapOvr>
    <a:masterClrMapping/>
  </p:clrMapOvr>
  <p:transition spd="slow">
    <p:pull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93700"/>
            <a:ext cx="2590800" cy="57785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93700"/>
            <a:ext cx="7569200" cy="5778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7FADE-3C10-4FFE-8AE2-9E67A25C5F35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B175A-50D2-4C0F-A4AD-D21E129B60CD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95460"/>
      </p:ext>
    </p:extLst>
  </p:cSld>
  <p:clrMapOvr>
    <a:masterClrMapping/>
  </p:clrMapOvr>
  <p:transition spd="slow">
    <p:pull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63" y="164075"/>
            <a:ext cx="11690131" cy="43279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77A34-2015-46CB-B650-CD5C8DCA3FF8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18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25727" y="289968"/>
            <a:ext cx="3359151" cy="235237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buFontTx/>
              <a:buNone/>
              <a:defRPr sz="1200" b="0" i="0"/>
            </a:lvl1pPr>
            <a:lvl2pPr algn="r">
              <a:buFontTx/>
              <a:buNone/>
              <a:defRPr sz="1200" b="0" i="0"/>
            </a:lvl2pPr>
            <a:lvl3pPr algn="r">
              <a:buFontTx/>
              <a:buNone/>
              <a:defRPr sz="1200" b="0" i="0"/>
            </a:lvl3pPr>
            <a:lvl4pPr algn="r">
              <a:buFontTx/>
              <a:buNone/>
              <a:defRPr sz="1200" b="0" i="0"/>
            </a:lvl4pPr>
            <a:lvl5pPr algn="r">
              <a:buFontTx/>
              <a:buNone/>
              <a:defRPr sz="1200" b="0" i="0"/>
            </a:lvl5pPr>
          </a:lstStyle>
          <a:p>
            <a:pPr lvl="0"/>
            <a:r>
              <a:rPr lang="en-US" dirty="0" smtClean="0"/>
              <a:t>WBS 000000.00.00.00.00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6090697" y="2253413"/>
            <a:ext cx="5824739" cy="3509015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200" b="0" i="0"/>
            </a:lvl1pPr>
          </a:lstStyle>
          <a:p>
            <a:r>
              <a:rPr lang="en-US" dirty="0" smtClean="0"/>
              <a:t>Insert compressed graphics or pictures here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44243" y="685121"/>
            <a:ext cx="3434696" cy="144439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230719" y="688751"/>
            <a:ext cx="5689920" cy="18693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0"/>
            </a:lvl1pPr>
            <a:lvl2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2pPr>
            <a:lvl3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3pPr>
            <a:lvl4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4pPr>
            <a:lvl5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228300" y="2682651"/>
            <a:ext cx="5692339" cy="30867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0"/>
            </a:lvl1pPr>
            <a:lvl2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2pPr>
            <a:lvl3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3pPr>
            <a:lvl4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4pPr>
            <a:lvl5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9478938" y="692378"/>
            <a:ext cx="2463473" cy="1437135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sz="1400" b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40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B1EF0-1144-4CD6-B30E-FCE769C2A64A}" type="slidenum"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1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11728452" y="6596063"/>
            <a:ext cx="425449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6B1EF0-1144-4CD6-B30E-FCE769C2A64A}" type="slidenum">
              <a:rPr kumimoji="0" lang="en-US" alt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92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117263"/>
            <a:ext cx="10902169" cy="503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8973-1516-4F05-87B2-9E2FA75EE5BB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45BD1-46B7-4D91-A70D-4B0A8CD1B23E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897359"/>
      </p:ext>
    </p:extLst>
  </p:cSld>
  <p:clrMapOvr>
    <a:masterClrMapping/>
  </p:clrMapOvr>
  <p:transition spd="slow">
    <p:pull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B1EF0-1144-4CD6-B30E-FCE769C2A64A}" type="slidenum">
              <a: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1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11728452" y="6596063"/>
            <a:ext cx="425449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6B1EF0-1144-4CD6-B30E-FCE769C2A64A}" type="slidenum">
              <a:rPr kumimoji="0" lang="en-US" alt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38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07925"/>
      </p:ext>
    </p:extLst>
  </p:cSld>
  <p:clrMapOvr>
    <a:masterClrMapping/>
  </p:clrMapOvr>
  <p:transition spd="slow">
    <p:pull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60" y="0"/>
            <a:ext cx="10193760" cy="514342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85" y="930550"/>
            <a:ext cx="11188700" cy="5490894"/>
          </a:xfrm>
          <a:prstGeom prst="rect">
            <a:avLst/>
          </a:prstGeom>
          <a:noFill/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554884" y="6596063"/>
            <a:ext cx="599016" cy="1841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E99B640-A65F-4FD0-929D-699D3BA17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03BA-C616-4A17-A8D6-B7F3B9426163}" type="datetime1">
              <a:rPr lang="en-US"/>
              <a:pPr>
                <a:defRPr/>
              </a:pPr>
              <a:t>10/25/18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87412"/>
      </p:ext>
    </p:extLst>
  </p:cSld>
  <p:clrMapOvr>
    <a:masterClrMapping/>
  </p:clrMapOvr>
  <p:transition spd="slow">
    <p:pull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B5104-9F21-4812-B9CE-8887D8FD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AEEE8-C37B-461D-BD8D-0C97D27178EC}" type="datetime1">
              <a:rPr lang="en-US"/>
              <a:pPr>
                <a:defRPr/>
              </a:pPr>
              <a:t>10/25/18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10999"/>
      </p:ext>
    </p:extLst>
  </p:cSld>
  <p:clrMapOvr>
    <a:masterClrMapping/>
  </p:clrMapOvr>
  <p:transition spd="slow">
    <p:pull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117263"/>
            <a:ext cx="10902169" cy="503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8973-1516-4F05-87B2-9E2FA75EE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45BD1-46B7-4D91-A70D-4B0A8CD1B23E}" type="datetime1">
              <a:rPr lang="en-US"/>
              <a:pPr>
                <a:defRPr/>
              </a:pPr>
              <a:t>10/25/18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40348"/>
      </p:ext>
    </p:extLst>
  </p:cSld>
  <p:clrMapOvr>
    <a:masterClrMapping/>
  </p:clrMapOvr>
  <p:transition spd="slow">
    <p:pull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FA76F-8ED3-4007-905D-B8B5EE12A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A6984-3A7C-4C29-917F-679CBBC672F8}" type="datetime1">
              <a:rPr lang="en-US"/>
              <a:pPr>
                <a:defRPr/>
              </a:pPr>
              <a:t>10/25/18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09048"/>
      </p:ext>
    </p:extLst>
  </p:cSld>
  <p:clrMapOvr>
    <a:masterClrMapping/>
  </p:clrMapOvr>
  <p:transition spd="slow">
    <p:pull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37000">
              <a:srgbClr val="FFFF99">
                <a:alpha val="47000"/>
              </a:srgbClr>
            </a:gs>
            <a:gs pos="0">
              <a:schemeClr val="bg1">
                <a:lumMod val="50000"/>
              </a:schemeClr>
            </a:gs>
            <a:gs pos="96000">
              <a:srgbClr val="FEA734"/>
            </a:gs>
            <a:gs pos="68000">
              <a:srgbClr val="FFFFCC"/>
            </a:gs>
            <a:gs pos="100000">
              <a:srgbClr val="C00000">
                <a:alpha val="68000"/>
              </a:srgb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117263"/>
            <a:ext cx="10902169" cy="503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317A-843C-429F-8383-7E0D34FA7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0E6F7-2AFF-4BC0-83CA-A01B14AA72CF}" type="datetime1">
              <a:rPr lang="en-US"/>
              <a:pPr>
                <a:defRPr/>
              </a:pPr>
              <a:t>10/25/18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00400"/>
      </p:ext>
    </p:extLst>
  </p:cSld>
  <p:clrMapOvr>
    <a:masterClrMapping/>
  </p:clrMapOvr>
  <p:transition spd="slow">
    <p:pull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705DF-0C9A-4CD1-9DB7-F39DC9228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CD69E-11FA-4E2E-91C7-A3B99FC22E60}" type="datetime1">
              <a:rPr lang="en-US"/>
              <a:pPr>
                <a:defRPr/>
              </a:pPr>
              <a:t>10/25/18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48266"/>
      </p:ext>
    </p:extLst>
  </p:cSld>
  <p:clrMapOvr>
    <a:masterClrMapping/>
  </p:clrMapOvr>
  <p:transition spd="slow">
    <p:pull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8C247-A843-4BB6-8D9E-508FDA477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DF9F-993E-42D0-979A-69FA62C35AC4}" type="datetime1">
              <a:rPr lang="en-US"/>
              <a:pPr>
                <a:defRPr/>
              </a:pPr>
              <a:t>10/25/18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25477"/>
      </p:ext>
    </p:extLst>
  </p:cSld>
  <p:clrMapOvr>
    <a:masterClrMapping/>
  </p:clrMapOvr>
  <p:transition spd="slow">
    <p:pull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36ED1-4A57-45A5-89CD-D002EDC74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3364B-7766-49BE-BFD8-1FE2C1895E72}" type="datetime1">
              <a:rPr lang="en-US"/>
              <a:pPr>
                <a:defRPr/>
              </a:pPr>
              <a:t>10/25/18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8853"/>
      </p:ext>
    </p:extLst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FA76F-8ED3-4007-905D-B8B5EE12A981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A6984-3A7C-4C29-917F-679CBBC672F8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70938"/>
      </p:ext>
    </p:extLst>
  </p:cSld>
  <p:clrMapOvr>
    <a:masterClrMapping/>
  </p:clrMapOvr>
  <p:transition spd="slow">
    <p:pull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117263"/>
            <a:ext cx="10902169" cy="503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432299" y="3942691"/>
            <a:ext cx="11188700" cy="54908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1A24A-C3D4-45C0-AA06-39404B27C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F3A79-316E-41D8-930A-2F34393ED3BD}" type="datetime1">
              <a:rPr lang="en-US"/>
              <a:pPr>
                <a:defRPr/>
              </a:pPr>
              <a:t>10/25/18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61007"/>
      </p:ext>
    </p:extLst>
  </p:cSld>
  <p:clrMapOvr>
    <a:masterClrMapping/>
  </p:clrMapOvr>
  <p:transition spd="slow">
    <p:pull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93700"/>
            <a:ext cx="2590800" cy="57785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93700"/>
            <a:ext cx="7569200" cy="5778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7FADE-3C10-4FFE-8AE2-9E67A25C5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B175A-50D2-4C0F-A4AD-D21E129B60CD}" type="datetime1">
              <a:rPr lang="en-US"/>
              <a:pPr>
                <a:defRPr/>
              </a:pPr>
              <a:t>10/25/18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35566"/>
      </p:ext>
    </p:extLst>
  </p:cSld>
  <p:clrMapOvr>
    <a:masterClrMapping/>
  </p:clrMapOvr>
  <p:transition spd="slow">
    <p:pull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63" y="164075"/>
            <a:ext cx="11690131" cy="43279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77A34-2015-46CB-B650-CD5C8DCA3FF8}" type="slidenum">
              <a:rPr lang="en-US" smtClean="0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25727" y="289968"/>
            <a:ext cx="3359151" cy="235237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buFontTx/>
              <a:buNone/>
              <a:defRPr sz="1200" b="0" i="0"/>
            </a:lvl1pPr>
            <a:lvl2pPr algn="r">
              <a:buFontTx/>
              <a:buNone/>
              <a:defRPr sz="1200" b="0" i="0"/>
            </a:lvl2pPr>
            <a:lvl3pPr algn="r">
              <a:buFontTx/>
              <a:buNone/>
              <a:defRPr sz="1200" b="0" i="0"/>
            </a:lvl3pPr>
            <a:lvl4pPr algn="r">
              <a:buFontTx/>
              <a:buNone/>
              <a:defRPr sz="1200" b="0" i="0"/>
            </a:lvl4pPr>
            <a:lvl5pPr algn="r">
              <a:buFontTx/>
              <a:buNone/>
              <a:defRPr sz="1200" b="0" i="0"/>
            </a:lvl5pPr>
          </a:lstStyle>
          <a:p>
            <a:pPr lvl="0"/>
            <a:r>
              <a:rPr lang="en-US" dirty="0" smtClean="0"/>
              <a:t>WBS 000000.00.00.00.00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6090697" y="2253413"/>
            <a:ext cx="5824739" cy="3509015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1200" b="0" i="0"/>
            </a:lvl1pPr>
          </a:lstStyle>
          <a:p>
            <a:r>
              <a:rPr lang="en-US" dirty="0" smtClean="0"/>
              <a:t>Insert compressed graphics or pictures here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44243" y="685121"/>
            <a:ext cx="3434696" cy="144439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230719" y="688751"/>
            <a:ext cx="5689920" cy="18693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0"/>
            </a:lvl1pPr>
            <a:lvl2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2pPr>
            <a:lvl3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3pPr>
            <a:lvl4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4pPr>
            <a:lvl5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228300" y="2682651"/>
            <a:ext cx="5692339" cy="30867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0"/>
            </a:lvl1pPr>
            <a:lvl2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2pPr>
            <a:lvl3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3pPr>
            <a:lvl4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4pPr>
            <a:lvl5pPr marL="45720" indent="182880">
              <a:spcBef>
                <a:spcPts val="0"/>
              </a:spcBef>
              <a:spcAft>
                <a:spcPts val="70"/>
              </a:spcAft>
              <a:buFont typeface="Arial"/>
              <a:buChar char="•"/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9478938" y="692378"/>
            <a:ext cx="2463473" cy="1437135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sz="1400" b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57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6B1EF0-1144-4CD6-B30E-FCE769C2A64A}" type="slidenum">
              <a:rPr lang="en-US" altLang="en-US">
                <a:solidFill>
                  <a:srgbClr val="003296"/>
                </a:solidFill>
              </a:rPr>
              <a:pPr/>
              <a:t>‹#›</a:t>
            </a:fld>
            <a:endParaRPr lang="en-US" altLang="en-US" sz="1000" dirty="0">
              <a:solidFill>
                <a:srgbClr val="003296"/>
              </a:solidFill>
              <a:latin typeface="Times New Roman" pitchFamily="1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3296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11728452" y="6596063"/>
            <a:ext cx="425449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9pPr>
          </a:lstStyle>
          <a:p>
            <a:fld id="{BB6B1EF0-1144-4CD6-B30E-FCE769C2A64A}" type="slidenum">
              <a:rPr lang="en-US" altLang="en-US" sz="600" baseline="0" smtClean="0">
                <a:solidFill>
                  <a:srgbClr val="003296"/>
                </a:solidFill>
              </a:rPr>
              <a:pPr/>
              <a:t>‹#›</a:t>
            </a:fld>
            <a:endParaRPr lang="en-US" altLang="en-US" sz="1000" baseline="0" dirty="0">
              <a:solidFill>
                <a:srgbClr val="003296"/>
              </a:solidFill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6B1EF0-1144-4CD6-B30E-FCE769C2A64A}" type="slidenum">
              <a:rPr lang="en-US" altLang="en-US">
                <a:solidFill>
                  <a:srgbClr val="003296"/>
                </a:solidFill>
              </a:rPr>
              <a:pPr/>
              <a:t>‹#›</a:t>
            </a:fld>
            <a:endParaRPr lang="en-US" altLang="en-US" sz="1000" dirty="0">
              <a:solidFill>
                <a:srgbClr val="003296"/>
              </a:solidFill>
              <a:latin typeface="Times New Roman" pitchFamily="1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3296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11728452" y="6596063"/>
            <a:ext cx="425449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" charset="0"/>
                <a:ea typeface="+mn-ea"/>
                <a:cs typeface="+mn-cs"/>
              </a:defRPr>
            </a:lvl9pPr>
          </a:lstStyle>
          <a:p>
            <a:fld id="{BB6B1EF0-1144-4CD6-B30E-FCE769C2A64A}" type="slidenum">
              <a:rPr lang="en-US" altLang="en-US" sz="600" baseline="0" smtClean="0">
                <a:solidFill>
                  <a:srgbClr val="003296"/>
                </a:solidFill>
              </a:rPr>
              <a:pPr/>
              <a:t>‹#›</a:t>
            </a:fld>
            <a:endParaRPr lang="en-US" altLang="en-US" sz="1000" baseline="0" dirty="0">
              <a:solidFill>
                <a:srgbClr val="003296"/>
              </a:solidFill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7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705DF-0C9A-4CD1-9DB7-F39DC9228625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D69E-11FA-4E2E-91C7-A3B99FC22E60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1783"/>
      </p:ext>
    </p:extLst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8C247-A843-4BB6-8D9E-508FDA4771F1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ADF9F-993E-42D0-979A-69FA62C35AC4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48947"/>
      </p:ext>
    </p:extLst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36ED1-4A57-45A5-89CD-D002EDC7491C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3364B-7766-49BE-BFD8-1FE2C1895E72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89663"/>
      </p:ext>
    </p:extLst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117263"/>
            <a:ext cx="10902169" cy="503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432299" y="3942691"/>
            <a:ext cx="11188700" cy="54908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23038"/>
            <a:ext cx="6527800" cy="2587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D86A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728452" y="6596063"/>
            <a:ext cx="425449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1A24A-C3D4-45C0-AA06-39404B27C0BE}" type="slidenum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9084733" y="6597650"/>
            <a:ext cx="1016000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F3A79-316E-41D8-930A-2F34393ED3BD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3296"/>
                </a:solidFill>
                <a:effectLst/>
                <a:uLnTx/>
                <a:uFillTx/>
                <a:latin typeface="Times New Roman" pitchFamily="-110" charset="0"/>
                <a:ea typeface="ヒラギノ角ゴ Pro W3" pitchFamily="-11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 New Roman" pitchFamily="-110" charset="0"/>
              <a:ea typeface="ヒラギノ角ゴ Pro W3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410325"/>
      </p:ext>
    </p:extLst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1000">
              <a:srgbClr val="000000"/>
            </a:gs>
            <a:gs pos="94000">
              <a:srgbClr val="00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228599" y="69850"/>
            <a:ext cx="10631695" cy="5289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0007600" y="6573516"/>
            <a:ext cx="1828800" cy="208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2" b="51069"/>
          <a:stretch/>
        </p:blipFill>
        <p:spPr>
          <a:xfrm rot="5400000" flipH="1">
            <a:off x="-3016339" y="3025285"/>
            <a:ext cx="6849054" cy="816376"/>
          </a:xfrm>
          <a:prstGeom prst="rect">
            <a:avLst/>
          </a:prstGeom>
          <a:effectLst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2" b="51069"/>
          <a:stretch/>
        </p:blipFill>
        <p:spPr>
          <a:xfrm rot="16200000">
            <a:off x="8359285" y="3025285"/>
            <a:ext cx="6849054" cy="816376"/>
          </a:xfrm>
          <a:prstGeom prst="rect">
            <a:avLst/>
          </a:prstGeom>
          <a:effectLst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0541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 spd="slow">
    <p:pull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1000">
              <a:srgbClr val="000000"/>
            </a:gs>
            <a:gs pos="94000">
              <a:srgbClr val="00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228599" y="69850"/>
            <a:ext cx="10631695" cy="5289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0007600" y="6573516"/>
            <a:ext cx="1828800" cy="208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35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573" y="0"/>
            <a:ext cx="787947" cy="899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 spd="slow">
    <p:pull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000">
              <a:srgbClr val="001D30"/>
            </a:gs>
            <a:gs pos="92000">
              <a:schemeClr val="bg1">
                <a:lumMod val="10000"/>
              </a:schemeClr>
            </a:gs>
            <a:gs pos="282">
              <a:srgbClr val="0091F2"/>
            </a:gs>
            <a:gs pos="97000">
              <a:srgbClr val="F46B02">
                <a:alpha val="85882"/>
              </a:srgbClr>
            </a:gs>
            <a:gs pos="100000">
              <a:srgbClr val="EC0202">
                <a:alpha val="58824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228599" y="69850"/>
            <a:ext cx="10631695" cy="5289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0007600" y="6573516"/>
            <a:ext cx="1828800" cy="208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296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" y="5026469"/>
            <a:ext cx="913816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6852" y="4113220"/>
            <a:ext cx="9144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7341" y="0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6852" y="3221680"/>
            <a:ext cx="9144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41" y="593237"/>
            <a:ext cx="91440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8" y="5975404"/>
            <a:ext cx="9144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2307280"/>
            <a:ext cx="9144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6852" y="1416316"/>
            <a:ext cx="91391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5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spd="slow">
    <p:pull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7000">
              <a:srgbClr val="FFFF99">
                <a:alpha val="47000"/>
              </a:srgbClr>
            </a:gs>
            <a:gs pos="0">
              <a:schemeClr val="bg1">
                <a:lumMod val="50000"/>
              </a:schemeClr>
            </a:gs>
            <a:gs pos="85000">
              <a:srgbClr val="FEA734"/>
            </a:gs>
            <a:gs pos="100000">
              <a:srgbClr val="C00000">
                <a:alpha val="68000"/>
              </a:srgb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23038"/>
            <a:ext cx="65278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3D86A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28452" y="6596063"/>
            <a:ext cx="425449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latin typeface="Arial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fld id="{681F3551-3445-45FE-B63C-E5B05D88B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84733" y="6597650"/>
            <a:ext cx="1016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latin typeface="Times New Roman" pitchFamily="-110" charset="0"/>
                <a:ea typeface="ヒラギノ角ゴ Pro W3" pitchFamily="-110" charset="-128"/>
                <a:cs typeface="+mn-cs"/>
              </a:defRPr>
            </a:lvl1pPr>
          </a:lstStyle>
          <a:p>
            <a:pPr>
              <a:defRPr/>
            </a:pPr>
            <a:fld id="{15E77615-0151-421E-B253-76210C13C025}" type="datetime1">
              <a:rPr lang="en-US"/>
              <a:pPr>
                <a:defRPr/>
              </a:pPr>
              <a:t>10/25/18</a:t>
            </a:fld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353485" y="6537325"/>
            <a:ext cx="11406716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8219018" y="6535738"/>
            <a:ext cx="366818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100">
                <a:solidFill>
                  <a:schemeClr val="tx2"/>
                </a:solidFill>
                <a:latin typeface="Arial" charset="0"/>
                <a:ea typeface="ヒラギノ角ゴ Pro W3" pitchFamily="-110" charset="-128"/>
                <a:cs typeface="+mn-cs"/>
              </a:rPr>
              <a:t>www.nasa.gov</a:t>
            </a:r>
            <a:endParaRPr lang="en-US" sz="1100">
              <a:latin typeface="Arial" charset="0"/>
              <a:ea typeface="ヒラギノ角ゴ Pro W3" pitchFamily="-110" charset="-128"/>
              <a:cs typeface="+mn-cs"/>
            </a:endParaRPr>
          </a:p>
        </p:txBody>
      </p:sp>
      <p:grpSp>
        <p:nvGrpSpPr>
          <p:cNvPr id="1034" name="Group 24"/>
          <p:cNvGrpSpPr>
            <a:grpSpLocks/>
          </p:cNvGrpSpPr>
          <p:nvPr/>
        </p:nvGrpSpPr>
        <p:grpSpPr bwMode="auto">
          <a:xfrm>
            <a:off x="11019368" y="60326"/>
            <a:ext cx="969433" cy="720725"/>
            <a:chOff x="4128" y="1248"/>
            <a:chExt cx="646" cy="639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auto">
            <a:xfrm>
              <a:off x="4184" y="1342"/>
              <a:ext cx="484" cy="48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36" name="Picture 22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8" y="1248"/>
              <a:ext cx="646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 bwMode="auto">
          <a:xfrm>
            <a:off x="228599" y="69850"/>
            <a:ext cx="10631695" cy="5289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0007600" y="6573516"/>
            <a:ext cx="1828800" cy="2082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Line 28"/>
          <p:cNvSpPr/>
          <p:nvPr userDrawn="1"/>
        </p:nvSpPr>
        <p:spPr>
          <a:xfrm>
            <a:off x="785760" y="762270"/>
            <a:ext cx="10193760" cy="0"/>
          </a:xfrm>
          <a:prstGeom prst="line">
            <a:avLst/>
          </a:prstGeom>
          <a:ln w="38160">
            <a:solidFill>
              <a:srgbClr val="FEA734"/>
            </a:solidFill>
            <a:round/>
          </a:ln>
        </p:spPr>
      </p:sp>
      <p:sp>
        <p:nvSpPr>
          <p:cNvPr id="16" name="Line 29"/>
          <p:cNvSpPr/>
          <p:nvPr userDrawn="1"/>
        </p:nvSpPr>
        <p:spPr>
          <a:xfrm>
            <a:off x="1014240" y="843270"/>
            <a:ext cx="9965280" cy="0"/>
          </a:xfrm>
          <a:prstGeom prst="line">
            <a:avLst/>
          </a:prstGeom>
          <a:ln w="38160">
            <a:solidFill>
              <a:srgbClr val="FEA734">
                <a:alpha val="65000"/>
              </a:srgbClr>
            </a:solidFill>
            <a:round/>
          </a:ln>
        </p:spPr>
      </p:sp>
      <p:sp>
        <p:nvSpPr>
          <p:cNvPr id="17" name="Line 30"/>
          <p:cNvSpPr/>
          <p:nvPr userDrawn="1"/>
        </p:nvSpPr>
        <p:spPr>
          <a:xfrm>
            <a:off x="1267326" y="902368"/>
            <a:ext cx="9714113" cy="23342"/>
          </a:xfrm>
          <a:prstGeom prst="line">
            <a:avLst/>
          </a:prstGeom>
          <a:ln w="38160">
            <a:solidFill>
              <a:schemeClr val="tx1">
                <a:lumMod val="60000"/>
                <a:lumOff val="40000"/>
                <a:alpha val="40000"/>
              </a:schemeClr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50521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pull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  <a:ea typeface="ヒラギノ角ゴ Pro W3" charset="-128"/>
          <a:cs typeface="ヒラギノ角ゴ Pro W3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flightsystems.grc.nasa.gov/sopo/ihho/psrp/" TargetMode="External"/><Relationship Id="rId2" Type="http://schemas.openxmlformats.org/officeDocument/2006/relationships/hyperlink" Target="https://www.nasa.gov/connect/ebooks/researchers_guide_combustion_science_detail.html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552091" y="201828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z="4400" b="1" dirty="0" smtClean="0"/>
              <a:t>Combustion Research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Terrestrial and Space Exploration Applications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0148323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193338" cy="514350"/>
          </a:xfrm>
          <a:prstGeom prst="rect">
            <a:avLst/>
          </a:prstGeom>
        </p:spPr>
        <p:txBody>
          <a:bodyPr/>
          <a:lstStyle/>
          <a:p>
            <a:r>
              <a:rPr lang="en-US" sz="4400" dirty="0" smtClean="0"/>
              <a:t>Combustion Background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179029" y="969627"/>
            <a:ext cx="817140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One of our earliest technologies, yet many details are not completely understood.</a:t>
            </a:r>
          </a:p>
          <a:p>
            <a:pPr>
              <a:spcBef>
                <a:spcPts val="1200"/>
              </a:spcBef>
              <a:buClr>
                <a:schemeClr val="accent5"/>
              </a:buClr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342900" indent="-342900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Microgravity combustion experiments have been conducted since the beginning of the space program.</a:t>
            </a:r>
          </a:p>
          <a:p>
            <a:pPr>
              <a:spcBef>
                <a:spcPts val="1200"/>
              </a:spcBef>
              <a:buClr>
                <a:schemeClr val="accent5"/>
              </a:buClr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342900" indent="-342900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Gravity dominates most flames people are familiar with and most laboratory flames and yet does not control most combustor flames.</a:t>
            </a:r>
          </a:p>
          <a:p>
            <a:pPr>
              <a:spcBef>
                <a:spcPts val="1200"/>
              </a:spcBef>
              <a:buClr>
                <a:schemeClr val="accent5"/>
              </a:buClr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12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In space we can </a:t>
            </a:r>
            <a:r>
              <a:rPr lang="en-US" sz="2400" dirty="0" smtClean="0">
                <a:solidFill>
                  <a:srgbClr val="FFFFFF"/>
                </a:solidFill>
              </a:rPr>
              <a:t>gain understanding that can </a:t>
            </a:r>
            <a:r>
              <a:rPr lang="en-US" sz="2400" dirty="0">
                <a:solidFill>
                  <a:srgbClr val="FFFFFF"/>
                </a:solidFill>
              </a:rPr>
              <a:t>be directly applied to combustion in engines which are typically not controlled by buoyancy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3910" y="1932789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C:\dlurban\Briefcases\combgraph\Combustion Graphics\Candles\C98_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3359" y="4015251"/>
            <a:ext cx="1867036" cy="14527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463359" y="3195265"/>
            <a:ext cx="175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Candle Flames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4232" y="35700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12837" y="35645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r>
              <a:rPr lang="en-US" dirty="0" smtClean="0">
                <a:solidFill>
                  <a:srgbClr val="FFFFFF"/>
                </a:solidFill>
              </a:rPr>
              <a:t>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0434" y="1019704"/>
            <a:ext cx="1837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Near spherical flame around fuel droplet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6690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536363" cy="854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/>
              <a:t>Relevance of Space Research </a:t>
            </a:r>
            <a:r>
              <a:rPr lang="en-US" sz="3200" b="1" dirty="0" smtClean="0"/>
              <a:t>in Combustion </a:t>
            </a:r>
            <a:br>
              <a:rPr lang="en-US" sz="3200" b="1" dirty="0" smtClean="0"/>
            </a:br>
            <a:r>
              <a:rPr lang="en-US" sz="3200" b="1" dirty="0" smtClean="0"/>
              <a:t>to </a:t>
            </a:r>
            <a:r>
              <a:rPr lang="en-US" sz="3200" b="1" dirty="0"/>
              <a:t>Earth </a:t>
            </a:r>
            <a:r>
              <a:rPr lang="en-US" sz="3200" b="1" dirty="0" smtClean="0"/>
              <a:t>Technologies &amp; </a:t>
            </a:r>
            <a:r>
              <a:rPr lang="en-US" sz="3200" b="1" dirty="0"/>
              <a:t>Space Exploration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5301" y="1373888"/>
            <a:ext cx="9144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5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To </a:t>
            </a:r>
            <a:r>
              <a:rPr lang="en-US" sz="2400" dirty="0">
                <a:solidFill>
                  <a:srgbClr val="FFFFFF"/>
                </a:solidFill>
              </a:rPr>
              <a:t>enable critical technologies on Earth. </a:t>
            </a:r>
            <a:r>
              <a:rPr lang="en-US" sz="2400" b="1" dirty="0">
                <a:solidFill>
                  <a:srgbClr val="FF0000"/>
                </a:solidFill>
              </a:rPr>
              <a:t>Combustion affects our economy at all levels:</a:t>
            </a:r>
          </a:p>
          <a:p>
            <a:pPr marL="914400" lvl="1" indent="-3365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85% of our delivered energy comes from combustion</a:t>
            </a:r>
          </a:p>
          <a:p>
            <a:pPr marL="914400" lvl="1" indent="-3365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Combustion is the primary source of air </a:t>
            </a:r>
            <a:r>
              <a:rPr lang="en-US" sz="2400" dirty="0" smtClean="0">
                <a:solidFill>
                  <a:srgbClr val="FFFFFF"/>
                </a:solidFill>
              </a:rPr>
              <a:t>pollution and a </a:t>
            </a:r>
            <a:r>
              <a:rPr lang="en-US" sz="2400" dirty="0">
                <a:solidFill>
                  <a:srgbClr val="FFFFFF"/>
                </a:solidFill>
              </a:rPr>
              <a:t>dominant source of greenhouse gas </a:t>
            </a:r>
            <a:r>
              <a:rPr lang="en-US" sz="2400" dirty="0" smtClean="0">
                <a:solidFill>
                  <a:srgbClr val="FFFFFF"/>
                </a:solidFill>
              </a:rPr>
              <a:t>release</a:t>
            </a:r>
          </a:p>
          <a:p>
            <a:pPr marL="914400" lvl="1" indent="-3365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Unwanted </a:t>
            </a:r>
            <a:r>
              <a:rPr lang="en-US" sz="2400" dirty="0">
                <a:solidFill>
                  <a:srgbClr val="FFFFFF"/>
                </a:solidFill>
              </a:rPr>
              <a:t>fires cause extensive loss of life and </a:t>
            </a:r>
            <a:r>
              <a:rPr lang="en-US" sz="2400" dirty="0" smtClean="0">
                <a:solidFill>
                  <a:srgbClr val="FFFFFF"/>
                </a:solidFill>
              </a:rPr>
              <a:t>property</a:t>
            </a:r>
          </a:p>
          <a:p>
            <a:pPr>
              <a:spcBef>
                <a:spcPts val="1200"/>
              </a:spcBef>
              <a:buClr>
                <a:schemeClr val="accent5"/>
              </a:buClr>
            </a:pPr>
            <a:r>
              <a:rPr lang="en-US" sz="2400" dirty="0">
                <a:solidFill>
                  <a:srgbClr val="FFFFFF"/>
                </a:solidFill>
              </a:rPr>
              <a:t>To enable </a:t>
            </a:r>
            <a:r>
              <a:rPr lang="en-US" sz="2400" dirty="0" smtClean="0">
                <a:solidFill>
                  <a:srgbClr val="FFFFFF"/>
                </a:solidFill>
              </a:rPr>
              <a:t>human space exploration:</a:t>
            </a:r>
            <a:endParaRPr lang="en-US" sz="2400" dirty="0">
              <a:solidFill>
                <a:srgbClr val="FFFFFF"/>
              </a:solidFill>
            </a:endParaRPr>
          </a:p>
          <a:p>
            <a:pPr marL="968375" lvl="1" indent="-390525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Fires are a catastrophic hazard in a manned spacecraft</a:t>
            </a:r>
            <a:endParaRPr lang="en-US" sz="2400" dirty="0">
              <a:solidFill>
                <a:srgbClr val="FFFFFF"/>
              </a:solidFill>
            </a:endParaRPr>
          </a:p>
          <a:p>
            <a:pPr marL="968375" lvl="1" indent="-390525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Low-gravity </a:t>
            </a:r>
            <a:r>
              <a:rPr lang="en-US" sz="2400" dirty="0">
                <a:solidFill>
                  <a:srgbClr val="FFFFFF"/>
                </a:solidFill>
              </a:rPr>
              <a:t>research is needed to improve and validate fire </a:t>
            </a:r>
            <a:r>
              <a:rPr lang="en-US" sz="2400" dirty="0" smtClean="0">
                <a:solidFill>
                  <a:srgbClr val="FFFFFF"/>
                </a:solidFill>
              </a:rPr>
              <a:t>safety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3993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84880" y="4233"/>
            <a:ext cx="10193338" cy="10842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 smtClean="0"/>
              <a:t>Important Questions – what do we need to know about Combustion to support space exploration?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84880" y="1517650"/>
            <a:ext cx="6219207" cy="4602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spcAft>
                <a:spcPts val="1200"/>
              </a:spcAft>
              <a:buClr>
                <a:srgbClr val="FF0000"/>
              </a:buClr>
              <a:buSzPct val="100000"/>
              <a:defRPr/>
            </a:pPr>
            <a:r>
              <a:rPr lang="en-US" dirty="0">
                <a:solidFill>
                  <a:srgbClr val="FFFFFF"/>
                </a:solidFill>
              </a:rPr>
              <a:t>Buoyant flows induced by combustion heat and 1-g are </a:t>
            </a:r>
            <a:r>
              <a:rPr lang="en-US" dirty="0" smtClean="0">
                <a:solidFill>
                  <a:srgbClr val="FFFFFF"/>
                </a:solidFill>
              </a:rPr>
              <a:t>eliminated </a:t>
            </a:r>
            <a:r>
              <a:rPr lang="en-US" dirty="0">
                <a:solidFill>
                  <a:srgbClr val="FFFFFF"/>
                </a:solidFill>
              </a:rPr>
              <a:t>in </a:t>
            </a:r>
            <a:r>
              <a:rPr lang="en-US" dirty="0" smtClean="0">
                <a:solidFill>
                  <a:srgbClr val="FFFFFF"/>
                </a:solidFill>
              </a:rPr>
              <a:t>microgravity, changing controlling mechanisms.</a:t>
            </a:r>
            <a:endParaRPr lang="en-US" dirty="0">
              <a:solidFill>
                <a:srgbClr val="FFFFFF"/>
              </a:solidFill>
            </a:endParaRPr>
          </a:p>
          <a:p>
            <a:pPr marL="571500" indent="-571500">
              <a:spcAft>
                <a:spcPts val="1200"/>
              </a:spcAft>
              <a:buClr>
                <a:srgbClr val="FF0000"/>
              </a:buClr>
              <a:buSzPct val="100000"/>
              <a:defRPr/>
            </a:pPr>
            <a:r>
              <a:rPr lang="en-US" dirty="0">
                <a:solidFill>
                  <a:srgbClr val="FFFFFF"/>
                </a:solidFill>
              </a:rPr>
              <a:t>The flammability limits of materials can change in </a:t>
            </a:r>
            <a:r>
              <a:rPr lang="en-US" dirty="0" smtClean="0">
                <a:solidFill>
                  <a:srgbClr val="FFFFFF"/>
                </a:solidFill>
              </a:rPr>
              <a:t>low-gravity. </a:t>
            </a:r>
          </a:p>
          <a:p>
            <a:pPr marL="571500" indent="-571500">
              <a:spcAft>
                <a:spcPts val="1200"/>
              </a:spcAft>
              <a:buClr>
                <a:srgbClr val="FF0000"/>
              </a:buClr>
              <a:buSzPct val="100000"/>
              <a:defRPr/>
            </a:pPr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>
                <a:solidFill>
                  <a:srgbClr val="FFFFFF"/>
                </a:solidFill>
              </a:rPr>
              <a:t>growth of fires and the transport of smoke in a spacecraft cabin is very different in </a:t>
            </a:r>
            <a:r>
              <a:rPr lang="en-US" dirty="0" smtClean="0">
                <a:solidFill>
                  <a:srgbClr val="FFFFFF"/>
                </a:solidFill>
              </a:rPr>
              <a:t>low-gravity.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081131" y="1513159"/>
            <a:ext cx="4134239" cy="3728481"/>
            <a:chOff x="7649843" y="1517590"/>
            <a:chExt cx="4134239" cy="3728481"/>
          </a:xfrm>
          <a:solidFill>
            <a:srgbClr val="FFFFFF"/>
          </a:solidFill>
        </p:grpSpPr>
        <p:grpSp>
          <p:nvGrpSpPr>
            <p:cNvPr id="6" name="Group 5"/>
            <p:cNvGrpSpPr/>
            <p:nvPr/>
          </p:nvGrpSpPr>
          <p:grpSpPr>
            <a:xfrm>
              <a:off x="7649843" y="1517590"/>
              <a:ext cx="4134239" cy="3728481"/>
              <a:chOff x="3326448" y="1148319"/>
              <a:chExt cx="2519980" cy="2103795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3326448" y="1148319"/>
                <a:ext cx="2519980" cy="2103795"/>
                <a:chOff x="3326448" y="1148319"/>
                <a:chExt cx="2519980" cy="2103795"/>
              </a:xfrm>
              <a:grpFill/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326448" y="1148319"/>
                  <a:ext cx="2519980" cy="2103795"/>
                  <a:chOff x="3326448" y="1148319"/>
                  <a:chExt cx="2519980" cy="2103795"/>
                </a:xfrm>
                <a:grpFill/>
              </p:grpSpPr>
              <p:pic>
                <p:nvPicPr>
                  <p:cNvPr id="12" name="Picture 2" descr="D:\Combustion Tunnel\Hirsch NRA work\flammabilitymap.jp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26448" y="1148319"/>
                    <a:ext cx="2519980" cy="2103795"/>
                  </a:xfrm>
                  <a:prstGeom prst="rect">
                    <a:avLst/>
                  </a:prstGeom>
                  <a:grp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" name="Rectangle 12"/>
                  <p:cNvSpPr/>
                  <p:nvPr/>
                </p:nvSpPr>
                <p:spPr bwMode="auto">
                  <a:xfrm>
                    <a:off x="5143096" y="1768631"/>
                    <a:ext cx="533835" cy="186381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3296"/>
                      </a:solidFill>
                      <a:latin typeface="Times" pitchFamily="-110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 rot="16200000">
                  <a:off x="4750671" y="1591194"/>
                  <a:ext cx="537911" cy="20782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i="1" dirty="0">
                      <a:solidFill>
                        <a:srgbClr val="FF0000"/>
                      </a:solidFill>
                      <a:latin typeface="Arial" pitchFamily="34" charset="0"/>
                    </a:rPr>
                    <a:t>Blowoff</a:t>
                  </a:r>
                </a:p>
              </p:txBody>
            </p:sp>
          </p:grpSp>
          <p:cxnSp>
            <p:nvCxnSpPr>
              <p:cNvPr id="9" name="Straight Arrow Connector 8"/>
              <p:cNvCxnSpPr/>
              <p:nvPr/>
            </p:nvCxnSpPr>
            <p:spPr bwMode="auto">
              <a:xfrm>
                <a:off x="3962059" y="2206179"/>
                <a:ext cx="1006366" cy="0"/>
              </a:xfrm>
              <a:prstGeom prst="straightConnector1">
                <a:avLst/>
              </a:prstGeom>
              <a:grp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7" name="TextBox 6"/>
            <p:cNvSpPr txBox="1"/>
            <p:nvPr/>
          </p:nvSpPr>
          <p:spPr>
            <a:xfrm rot="16200000">
              <a:off x="7890447" y="2284515"/>
              <a:ext cx="1263383" cy="340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" pitchFamily="34" charset="0"/>
                </a:rPr>
                <a:t>Quenching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522520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8021" y="-30957"/>
            <a:ext cx="105156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/>
              <a:t>What have we learned about Combustion that can only be revealed in the spaceflight environment?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8021" y="1154145"/>
            <a:ext cx="6841241" cy="4973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lvl="1" defTabSz="457200">
              <a:spcBef>
                <a:spcPts val="1200"/>
              </a:spcBef>
              <a:tabLst>
                <a:tab pos="7550150" algn="r"/>
              </a:tabLst>
              <a:defRPr/>
            </a:pPr>
            <a:r>
              <a:rPr lang="en-US" b="1" dirty="0">
                <a:solidFill>
                  <a:srgbClr val="FFFFFF"/>
                </a:solidFill>
                <a:cs typeface="Arial" panose="020B0604020202020204" pitchFamily="34" charset="0"/>
              </a:rPr>
              <a:t>Cool Flames </a:t>
            </a: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were </a:t>
            </a: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stabilized in low-gravity unexpectedly, providing a test of the chemical kinetics for engine knock and diesel ignition.</a:t>
            </a:r>
            <a:endParaRPr lang="en-US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285750" lvl="1" defTabSz="457200">
              <a:spcBef>
                <a:spcPts val="1200"/>
              </a:spcBef>
              <a:tabLst>
                <a:tab pos="7550150" algn="r"/>
              </a:tabLst>
              <a:defRPr/>
            </a:pPr>
            <a:r>
              <a:rPr lang="en-US" b="1" dirty="0">
                <a:solidFill>
                  <a:srgbClr val="FFFFFF"/>
                </a:solidFill>
              </a:rPr>
              <a:t>Radiative </a:t>
            </a:r>
            <a:r>
              <a:rPr lang="en-US" b="1" dirty="0" smtClean="0">
                <a:solidFill>
                  <a:srgbClr val="FFFFFF"/>
                </a:solidFill>
              </a:rPr>
              <a:t>Extinction: the </a:t>
            </a:r>
            <a:r>
              <a:rPr lang="en-US" dirty="0" smtClean="0">
                <a:solidFill>
                  <a:srgbClr val="FFFFFF"/>
                </a:solidFill>
              </a:rPr>
              <a:t>absence </a:t>
            </a:r>
            <a:r>
              <a:rPr lang="en-US" dirty="0">
                <a:solidFill>
                  <a:srgbClr val="FFFFFF"/>
                </a:solidFill>
              </a:rPr>
              <a:t>of </a:t>
            </a:r>
            <a:r>
              <a:rPr lang="en-US" dirty="0" smtClean="0">
                <a:solidFill>
                  <a:srgbClr val="FFFFFF"/>
                </a:solidFill>
              </a:rPr>
              <a:t>buoyant flow made radiative </a:t>
            </a:r>
            <a:r>
              <a:rPr lang="en-US" dirty="0">
                <a:solidFill>
                  <a:srgbClr val="FFFFFF"/>
                </a:solidFill>
              </a:rPr>
              <a:t>heat loss </a:t>
            </a:r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>
                <a:solidFill>
                  <a:srgbClr val="FFFFFF"/>
                </a:solidFill>
              </a:rPr>
              <a:t>dominant mechanism for </a:t>
            </a:r>
            <a:r>
              <a:rPr lang="en-US" dirty="0" smtClean="0">
                <a:solidFill>
                  <a:srgbClr val="FFFFFF"/>
                </a:solidFill>
              </a:rPr>
              <a:t>extinction.</a:t>
            </a:r>
            <a:endParaRPr lang="en-US" dirty="0">
              <a:solidFill>
                <a:srgbClr val="FFFFFF"/>
              </a:solidFill>
            </a:endParaRPr>
          </a:p>
          <a:p>
            <a:pPr marL="285750" lvl="1" defTabSz="457200">
              <a:spcBef>
                <a:spcPts val="1200"/>
              </a:spcBef>
              <a:tabLst>
                <a:tab pos="7550150" algn="r"/>
              </a:tabLst>
              <a:defRPr/>
            </a:pPr>
            <a:r>
              <a:rPr lang="en-US" b="1" dirty="0">
                <a:solidFill>
                  <a:srgbClr val="FFFFFF"/>
                </a:solidFill>
              </a:rPr>
              <a:t>Flame Balls </a:t>
            </a:r>
            <a:r>
              <a:rPr lang="en-US" dirty="0" smtClean="0">
                <a:solidFill>
                  <a:srgbClr val="FFFFFF"/>
                </a:solidFill>
              </a:rPr>
              <a:t>were believed to be possible in </a:t>
            </a:r>
            <a:r>
              <a:rPr lang="en-US" dirty="0">
                <a:solidFill>
                  <a:srgbClr val="FFFFFF"/>
                </a:solidFill>
              </a:rPr>
              <a:t>the absence of </a:t>
            </a:r>
            <a:r>
              <a:rPr lang="en-US" dirty="0" smtClean="0">
                <a:solidFill>
                  <a:srgbClr val="FFFFFF"/>
                </a:solidFill>
              </a:rPr>
              <a:t>buoyancy. </a:t>
            </a:r>
            <a:r>
              <a:rPr lang="en-US" dirty="0">
                <a:solidFill>
                  <a:srgbClr val="FFFFFF"/>
                </a:solidFill>
              </a:rPr>
              <a:t>They were predicted to exist 70 years ago but had never been demonstrated until the space experiments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marL="285750" lvl="1" defTabSz="457200">
              <a:spcBef>
                <a:spcPts val="1200"/>
              </a:spcBef>
              <a:tabLst>
                <a:tab pos="7550150" algn="r"/>
              </a:tabLst>
              <a:defRPr/>
            </a:pPr>
            <a:r>
              <a:rPr lang="en-US" b="1" dirty="0" smtClean="0">
                <a:solidFill>
                  <a:srgbClr val="FFFFFF"/>
                </a:solidFill>
                <a:cs typeface="Arial" panose="020B0604020202020204" pitchFamily="34" charset="0"/>
              </a:rPr>
              <a:t>Fire </a:t>
            </a:r>
            <a:r>
              <a:rPr lang="en-US" b="1" dirty="0">
                <a:solidFill>
                  <a:srgbClr val="FFFFFF"/>
                </a:solidFill>
                <a:cs typeface="Arial" panose="020B0604020202020204" pitchFamily="34" charset="0"/>
              </a:rPr>
              <a:t>Risk</a:t>
            </a: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 exists in spacecraft as long as there is fuel, oxygen, and a potential source of heat. 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8785" y="4466876"/>
            <a:ext cx="311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Flame </a:t>
            </a:r>
            <a:r>
              <a:rPr lang="en-US" dirty="0" smtClean="0">
                <a:solidFill>
                  <a:srgbClr val="FFFFFF"/>
                </a:solidFill>
              </a:rPr>
              <a:t>spread </a:t>
            </a:r>
            <a:r>
              <a:rPr lang="en-US" dirty="0" smtClean="0">
                <a:solidFill>
                  <a:srgbClr val="FFFFFF"/>
                </a:solidFill>
              </a:rPr>
              <a:t>into the wind in low-gravity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C:\Odin_local_backup\doc\ACME\ACME images\ACME flames\Icons\s-Flam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r="20139"/>
          <a:stretch/>
        </p:blipFill>
        <p:spPr bwMode="auto">
          <a:xfrm>
            <a:off x="9536588" y="5190893"/>
            <a:ext cx="1309203" cy="1438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822" t="38945" r="32592" b="26009"/>
          <a:stretch/>
        </p:blipFill>
        <p:spPr>
          <a:xfrm>
            <a:off x="7759543" y="1647518"/>
            <a:ext cx="1676400" cy="141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t="5728" b="7208"/>
          <a:stretch/>
        </p:blipFill>
        <p:spPr bwMode="auto">
          <a:xfrm>
            <a:off x="7792530" y="3234386"/>
            <a:ext cx="3020294" cy="1064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24" y="1806688"/>
            <a:ext cx="1700811" cy="13017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94679" y="127818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Hot flame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8259" y="130754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Cool flame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24" y="1676877"/>
            <a:ext cx="1700811" cy="13017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55648" y="5729621"/>
            <a:ext cx="1541909" cy="66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Spherical Flame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8740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10515600" cy="914400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/>
              <a:t>Pitfalls &amp; Lessons Learned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74661" y="819116"/>
            <a:ext cx="10060193" cy="450255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Extended residence times and spatial scales enable radiative cooling to be much more significant than in buoyant flames. 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Ground-based facility testing is </a:t>
            </a:r>
            <a:r>
              <a:rPr lang="en-US" b="1" dirty="0" smtClean="0">
                <a:solidFill>
                  <a:srgbClr val="FFFFFF"/>
                </a:solidFill>
              </a:rPr>
              <a:t>not</a:t>
            </a:r>
            <a:r>
              <a:rPr lang="en-US" dirty="0" smtClean="0">
                <a:solidFill>
                  <a:srgbClr val="FFFFFF"/>
                </a:solidFill>
              </a:rPr>
              <a:t> fully indicative of behavior in long-term microgravity (g-jitter for fluid handling, stabilization time for flow and flow system; establishment of full thermal field).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 expanded spatial scale of the flame leads to a greater influence of the chamber than in 1-g.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Enhanced models needed for interpretations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Not surprisingly, fire raises design challenges that constrain the experiments that can be safely executed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3441" y="5901408"/>
            <a:ext cx="15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Pool fires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6870" y="4207686"/>
            <a:ext cx="1541341" cy="34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8553" y="5321670"/>
            <a:ext cx="174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Multiple images from large scale flame spread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51" y="4962140"/>
            <a:ext cx="1813646" cy="1559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406" y="5193198"/>
            <a:ext cx="2645448" cy="575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37379" y="6448778"/>
            <a:ext cx="130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Flameballs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6582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06716" y="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/>
              <a:t>Acknowledgments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98417" y="1219288"/>
            <a:ext cx="10700083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ea typeface="Arial" pitchFamily="-110" charset="0"/>
                <a:cs typeface="Arial" pitchFamily="-110" charset="0"/>
              </a:rPr>
              <a:t>Funding </a:t>
            </a:r>
            <a:r>
              <a:rPr lang="en-US" sz="2000" b="1" dirty="0">
                <a:solidFill>
                  <a:srgbClr val="FFFFFF"/>
                </a:solidFill>
                <a:ea typeface="Arial" pitchFamily="-110" charset="0"/>
                <a:cs typeface="Arial" pitchFamily="-110" charset="0"/>
              </a:rPr>
              <a:t>provided by NASA’s Space Life and Physical Science Research and Applications Division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smtClean="0">
                <a:solidFill>
                  <a:srgbClr val="FFFFFF"/>
                </a:solidFill>
                <a:ea typeface="Arial" pitchFamily="-110" charset="0"/>
                <a:cs typeface="Arial" pitchFamily="-110" charset="0"/>
              </a:rPr>
              <a:t>Resources</a:t>
            </a:r>
            <a:endParaRPr lang="en-US" sz="2400" b="1" dirty="0">
              <a:solidFill>
                <a:srgbClr val="FFFFFF"/>
              </a:solidFill>
              <a:ea typeface="Arial" pitchFamily="-110" charset="0"/>
              <a:cs typeface="Arial" pitchFamily="-110" charset="0"/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A Researcher’s Guide to </a:t>
            </a:r>
            <a:r>
              <a:rPr lang="en-US" sz="2000" dirty="0" smtClean="0">
                <a:solidFill>
                  <a:srgbClr val="FFFFFF"/>
                </a:solidFill>
              </a:rPr>
              <a:t>Combustion Science: </a:t>
            </a:r>
            <a:r>
              <a:rPr lang="en-US" sz="2000" dirty="0">
                <a:solidFill>
                  <a:srgbClr val="FFFFFF"/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rgbClr val="FFFFFF"/>
                </a:solidFill>
                <a:hlinkClick r:id="rId2"/>
              </a:rPr>
              <a:t>www.nasa.gov/connect/ebooks/researchers_guide_combustion_science_detail.html</a:t>
            </a:r>
            <a:r>
              <a:rPr lang="en-US" sz="2000" dirty="0" smtClean="0">
                <a:solidFill>
                  <a:srgbClr val="FFFFFF"/>
                </a:solidFill>
              </a:rPr>
              <a:t>  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pPr lvl="1"/>
            <a:r>
              <a:rPr lang="en-US" sz="2000" b="1" dirty="0" smtClean="0">
                <a:solidFill>
                  <a:srgbClr val="FFFFFF"/>
                </a:solidFill>
              </a:rPr>
              <a:t>Physical </a:t>
            </a:r>
            <a:r>
              <a:rPr lang="en-US" sz="2000" b="1" dirty="0">
                <a:solidFill>
                  <a:srgbClr val="FFFFFF"/>
                </a:solidFill>
              </a:rPr>
              <a:t>Science Research Program at NASA Glenn Research Center</a:t>
            </a:r>
            <a:r>
              <a:rPr lang="en-US" sz="2000" dirty="0">
                <a:solidFill>
                  <a:srgbClr val="FFFFFF"/>
                </a:solidFill>
              </a:rPr>
              <a:t/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  <a:hlinkClick r:id="rId3"/>
              </a:rPr>
              <a:t>http://spaceflightsystems.grc.nasa.gov/sopo/ihho/psrp/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endParaRPr lang="en-US" sz="2000" b="1" dirty="0" smtClean="0">
              <a:solidFill>
                <a:srgbClr val="FFFFFF"/>
              </a:solidFill>
            </a:endParaRPr>
          </a:p>
          <a:p>
            <a:pPr lvl="1"/>
            <a:r>
              <a:rPr lang="en-US" sz="2000" b="1" dirty="0" smtClean="0">
                <a:solidFill>
                  <a:srgbClr val="FFFFFF"/>
                </a:solidFill>
              </a:rPr>
              <a:t>Microgravity </a:t>
            </a:r>
            <a:r>
              <a:rPr lang="en-US" sz="2000" b="1" dirty="0">
                <a:solidFill>
                  <a:srgbClr val="FFFFFF"/>
                </a:solidFill>
              </a:rPr>
              <a:t>Combustion: Fire in Free Fall  Edited by Howard D. Ross</a:t>
            </a:r>
            <a:r>
              <a:rPr lang="en-US" sz="2000" dirty="0" smtClean="0">
                <a:solidFill>
                  <a:srgbClr val="FFFFFF"/>
                </a:solidFill>
              </a:rPr>
              <a:t>, Academic Press, 2001.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b="1" dirty="0" smtClean="0">
                <a:solidFill>
                  <a:srgbClr val="FFFFFF"/>
                </a:solidFill>
                <a:ea typeface="Arial" pitchFamily="-110" charset="0"/>
                <a:cs typeface="Arial" pitchFamily="-110" charset="0"/>
              </a:rPr>
              <a:t>contact </a:t>
            </a:r>
            <a:r>
              <a:rPr lang="en-US" sz="2000" b="1" dirty="0">
                <a:solidFill>
                  <a:srgbClr val="FFFFFF"/>
                </a:solidFill>
                <a:ea typeface="Arial" pitchFamily="-110" charset="0"/>
                <a:cs typeface="Arial" pitchFamily="-110" charset="0"/>
              </a:rPr>
              <a:t>Info:  </a:t>
            </a:r>
            <a:r>
              <a:rPr lang="en-US" sz="2000" b="1" dirty="0" smtClean="0">
                <a:solidFill>
                  <a:srgbClr val="FFFFFF"/>
                </a:solidFill>
                <a:ea typeface="Arial" pitchFamily="-110" charset="0"/>
                <a:cs typeface="Arial" pitchFamily="-110" charset="0"/>
              </a:rPr>
              <a:t>David Urban, </a:t>
            </a:r>
            <a:r>
              <a:rPr lang="en-US" sz="2000" b="1" dirty="0">
                <a:solidFill>
                  <a:srgbClr val="FFFFFF"/>
                </a:solidFill>
                <a:ea typeface="Arial" pitchFamily="-110" charset="0"/>
                <a:cs typeface="Arial" pitchFamily="-110" charset="0"/>
              </a:rPr>
              <a:t>(</a:t>
            </a:r>
            <a:r>
              <a:rPr lang="en-US" sz="2000" b="1" dirty="0" smtClean="0">
                <a:solidFill>
                  <a:srgbClr val="FFFFFF"/>
                </a:solidFill>
                <a:ea typeface="Arial" pitchFamily="-110" charset="0"/>
                <a:cs typeface="Arial" pitchFamily="-110" charset="0"/>
              </a:rPr>
              <a:t>216)433-2835, david.urban@nasa.gov</a:t>
            </a:r>
            <a:endParaRPr lang="en-US" sz="2000" b="1" dirty="0">
              <a:solidFill>
                <a:srgbClr val="FFFFFF"/>
              </a:solidFill>
              <a:ea typeface="Arial" pitchFamily="-110" charset="0"/>
              <a:cs typeface="Arial" pitchFamily="-110" charset="0"/>
            </a:endParaRPr>
          </a:p>
          <a:p>
            <a:pPr lvl="1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4148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3296"/>
      </a:dk1>
      <a:lt1>
        <a:srgbClr val="E6F5FF"/>
      </a:lt1>
      <a:dk2>
        <a:srgbClr val="0A075A"/>
      </a:dk2>
      <a:lt2>
        <a:srgbClr val="96AAB4"/>
      </a:lt2>
      <a:accent1>
        <a:srgbClr val="DCEBF5"/>
      </a:accent1>
      <a:accent2>
        <a:srgbClr val="E6C855"/>
      </a:accent2>
      <a:accent3>
        <a:srgbClr val="F0F9FF"/>
      </a:accent3>
      <a:accent4>
        <a:srgbClr val="00297F"/>
      </a:accent4>
      <a:accent5>
        <a:srgbClr val="EBF3F9"/>
      </a:accent5>
      <a:accent6>
        <a:srgbClr val="D0B54C"/>
      </a:accent6>
      <a:hlink>
        <a:srgbClr val="CD3732"/>
      </a:hlink>
      <a:folHlink>
        <a:srgbClr val="5AAAD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Default Design 1">
        <a:dk1>
          <a:srgbClr val="003296"/>
        </a:dk1>
        <a:lt1>
          <a:srgbClr val="E6F5FF"/>
        </a:lt1>
        <a:dk2>
          <a:srgbClr val="0A075A"/>
        </a:dk2>
        <a:lt2>
          <a:srgbClr val="96AAB4"/>
        </a:lt2>
        <a:accent1>
          <a:srgbClr val="DCEBF5"/>
        </a:accent1>
        <a:accent2>
          <a:srgbClr val="E6C855"/>
        </a:accent2>
        <a:accent3>
          <a:srgbClr val="F0F9FF"/>
        </a:accent3>
        <a:accent4>
          <a:srgbClr val="00297F"/>
        </a:accent4>
        <a:accent5>
          <a:srgbClr val="EBF3F9"/>
        </a:accent5>
        <a:accent6>
          <a:srgbClr val="D0B54C"/>
        </a:accent6>
        <a:hlink>
          <a:srgbClr val="CD3732"/>
        </a:hlink>
        <a:folHlink>
          <a:srgbClr val="5AA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3296"/>
      </a:dk1>
      <a:lt1>
        <a:srgbClr val="E6F5FF"/>
      </a:lt1>
      <a:dk2>
        <a:srgbClr val="0A075A"/>
      </a:dk2>
      <a:lt2>
        <a:srgbClr val="96AAB4"/>
      </a:lt2>
      <a:accent1>
        <a:srgbClr val="DCEBF5"/>
      </a:accent1>
      <a:accent2>
        <a:srgbClr val="E6C855"/>
      </a:accent2>
      <a:accent3>
        <a:srgbClr val="F0F9FF"/>
      </a:accent3>
      <a:accent4>
        <a:srgbClr val="00297F"/>
      </a:accent4>
      <a:accent5>
        <a:srgbClr val="EBF3F9"/>
      </a:accent5>
      <a:accent6>
        <a:srgbClr val="D0B54C"/>
      </a:accent6>
      <a:hlink>
        <a:srgbClr val="CD3732"/>
      </a:hlink>
      <a:folHlink>
        <a:srgbClr val="5AAAD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Default Design 1">
        <a:dk1>
          <a:srgbClr val="003296"/>
        </a:dk1>
        <a:lt1>
          <a:srgbClr val="E6F5FF"/>
        </a:lt1>
        <a:dk2>
          <a:srgbClr val="0A075A"/>
        </a:dk2>
        <a:lt2>
          <a:srgbClr val="96AAB4"/>
        </a:lt2>
        <a:accent1>
          <a:srgbClr val="DCEBF5"/>
        </a:accent1>
        <a:accent2>
          <a:srgbClr val="E6C855"/>
        </a:accent2>
        <a:accent3>
          <a:srgbClr val="F0F9FF"/>
        </a:accent3>
        <a:accent4>
          <a:srgbClr val="00297F"/>
        </a:accent4>
        <a:accent5>
          <a:srgbClr val="EBF3F9"/>
        </a:accent5>
        <a:accent6>
          <a:srgbClr val="D0B54C"/>
        </a:accent6>
        <a:hlink>
          <a:srgbClr val="CD3732"/>
        </a:hlink>
        <a:folHlink>
          <a:srgbClr val="5AA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3296"/>
      </a:dk1>
      <a:lt1>
        <a:srgbClr val="E6F5FF"/>
      </a:lt1>
      <a:dk2>
        <a:srgbClr val="0A075A"/>
      </a:dk2>
      <a:lt2>
        <a:srgbClr val="96AAB4"/>
      </a:lt2>
      <a:accent1>
        <a:srgbClr val="DCEBF5"/>
      </a:accent1>
      <a:accent2>
        <a:srgbClr val="E6C855"/>
      </a:accent2>
      <a:accent3>
        <a:srgbClr val="F0F9FF"/>
      </a:accent3>
      <a:accent4>
        <a:srgbClr val="00297F"/>
      </a:accent4>
      <a:accent5>
        <a:srgbClr val="EBF3F9"/>
      </a:accent5>
      <a:accent6>
        <a:srgbClr val="D0B54C"/>
      </a:accent6>
      <a:hlink>
        <a:srgbClr val="CD3732"/>
      </a:hlink>
      <a:folHlink>
        <a:srgbClr val="5AAAD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Default Design 1">
        <a:dk1>
          <a:srgbClr val="003296"/>
        </a:dk1>
        <a:lt1>
          <a:srgbClr val="E6F5FF"/>
        </a:lt1>
        <a:dk2>
          <a:srgbClr val="0A075A"/>
        </a:dk2>
        <a:lt2>
          <a:srgbClr val="96AAB4"/>
        </a:lt2>
        <a:accent1>
          <a:srgbClr val="DCEBF5"/>
        </a:accent1>
        <a:accent2>
          <a:srgbClr val="E6C855"/>
        </a:accent2>
        <a:accent3>
          <a:srgbClr val="F0F9FF"/>
        </a:accent3>
        <a:accent4>
          <a:srgbClr val="00297F"/>
        </a:accent4>
        <a:accent5>
          <a:srgbClr val="EBF3F9"/>
        </a:accent5>
        <a:accent6>
          <a:srgbClr val="D0B54C"/>
        </a:accent6>
        <a:hlink>
          <a:srgbClr val="CD3732"/>
        </a:hlink>
        <a:folHlink>
          <a:srgbClr val="5AA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3296"/>
      </a:dk1>
      <a:lt1>
        <a:srgbClr val="E6F5FF"/>
      </a:lt1>
      <a:dk2>
        <a:srgbClr val="0A075A"/>
      </a:dk2>
      <a:lt2>
        <a:srgbClr val="96AAB4"/>
      </a:lt2>
      <a:accent1>
        <a:srgbClr val="DCEBF5"/>
      </a:accent1>
      <a:accent2>
        <a:srgbClr val="E6C855"/>
      </a:accent2>
      <a:accent3>
        <a:srgbClr val="F0F9FF"/>
      </a:accent3>
      <a:accent4>
        <a:srgbClr val="00297F"/>
      </a:accent4>
      <a:accent5>
        <a:srgbClr val="EBF3F9"/>
      </a:accent5>
      <a:accent6>
        <a:srgbClr val="D0B54C"/>
      </a:accent6>
      <a:hlink>
        <a:srgbClr val="CD3732"/>
      </a:hlink>
      <a:folHlink>
        <a:srgbClr val="5AAAD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Default Design 1">
        <a:dk1>
          <a:srgbClr val="003296"/>
        </a:dk1>
        <a:lt1>
          <a:srgbClr val="E6F5FF"/>
        </a:lt1>
        <a:dk2>
          <a:srgbClr val="0A075A"/>
        </a:dk2>
        <a:lt2>
          <a:srgbClr val="96AAB4"/>
        </a:lt2>
        <a:accent1>
          <a:srgbClr val="DCEBF5"/>
        </a:accent1>
        <a:accent2>
          <a:srgbClr val="E6C855"/>
        </a:accent2>
        <a:accent3>
          <a:srgbClr val="F0F9FF"/>
        </a:accent3>
        <a:accent4>
          <a:srgbClr val="00297F"/>
        </a:accent4>
        <a:accent5>
          <a:srgbClr val="EBF3F9"/>
        </a:accent5>
        <a:accent6>
          <a:srgbClr val="D0B54C"/>
        </a:accent6>
        <a:hlink>
          <a:srgbClr val="CD3732"/>
        </a:hlink>
        <a:folHlink>
          <a:srgbClr val="5AA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490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Times</vt:lpstr>
      <vt:lpstr>Times New Roman</vt:lpstr>
      <vt:lpstr>ヒラギノ角ゴ Pro W3</vt:lpstr>
      <vt:lpstr>3_Default Design</vt:lpstr>
      <vt:lpstr>4_Default Design</vt:lpstr>
      <vt:lpstr>2_Default Design</vt:lpstr>
      <vt:lpstr>1_Default Design</vt:lpstr>
      <vt:lpstr>Combustion Research  Terrestrial and Space Exploration Applications</vt:lpstr>
      <vt:lpstr>Combustion Background</vt:lpstr>
      <vt:lpstr>Relevance of Space Research in Combustion  to Earth Technologies &amp; Space Exploration</vt:lpstr>
      <vt:lpstr>Important Questions – what do we need to know about Combustion to support space exploration?</vt:lpstr>
      <vt:lpstr>What have we learned about Combustion that can only be revealed in the spaceflight environment?</vt:lpstr>
      <vt:lpstr>Pitfalls &amp; Lessons Learned</vt:lpstr>
      <vt:lpstr>Acknowledgments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Anjali Gupta</dc:creator>
  <cp:lastModifiedBy>Urban, David L. (GRC-LTX0)</cp:lastModifiedBy>
  <cp:revision>32</cp:revision>
  <dcterms:created xsi:type="dcterms:W3CDTF">2018-10-04T18:50:24Z</dcterms:created>
  <dcterms:modified xsi:type="dcterms:W3CDTF">2018-10-25T22:05:10Z</dcterms:modified>
</cp:coreProperties>
</file>