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sldIdLst>
    <p:sldId id="256" r:id="rId2"/>
    <p:sldId id="257" r:id="rId3"/>
    <p:sldId id="259" r:id="rId4"/>
    <p:sldId id="258" r:id="rId5"/>
    <p:sldId id="261" r:id="rId6"/>
    <p:sldId id="260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763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C85FD-B60D-4374-B32A-FA47E0F950FC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FEF5-FEC9-48A0-B706-976C3C1DC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5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C85FD-B60D-4374-B32A-FA47E0F950FC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FEF5-FEC9-48A0-B706-976C3C1DC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4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C85FD-B60D-4374-B32A-FA47E0F950FC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FEF5-FEC9-48A0-B706-976C3C1DC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08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C85FD-B60D-4374-B32A-FA47E0F950FC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FEF5-FEC9-48A0-B706-976C3C1DCF0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24368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C85FD-B60D-4374-B32A-FA47E0F950FC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FEF5-FEC9-48A0-B706-976C3C1DC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894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C85FD-B60D-4374-B32A-FA47E0F950FC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FEF5-FEC9-48A0-B706-976C3C1DC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53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C85FD-B60D-4374-B32A-FA47E0F950FC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FEF5-FEC9-48A0-B706-976C3C1DC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1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C85FD-B60D-4374-B32A-FA47E0F950FC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FEF5-FEC9-48A0-B706-976C3C1DC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27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C85FD-B60D-4374-B32A-FA47E0F950FC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FEF5-FEC9-48A0-B706-976C3C1DC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51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C85FD-B60D-4374-B32A-FA47E0F950FC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FEF5-FEC9-48A0-B706-976C3C1DC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11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C85FD-B60D-4374-B32A-FA47E0F950FC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FEF5-FEC9-48A0-B706-976C3C1DC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534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C85FD-B60D-4374-B32A-FA47E0F950FC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FEF5-FEC9-48A0-B706-976C3C1DC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878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C85FD-B60D-4374-B32A-FA47E0F950FC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FEF5-FEC9-48A0-B706-976C3C1DC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86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C85FD-B60D-4374-B32A-FA47E0F950FC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FEF5-FEC9-48A0-B706-976C3C1DC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9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C85FD-B60D-4374-B32A-FA47E0F950FC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FEF5-FEC9-48A0-B706-976C3C1DC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06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C85FD-B60D-4374-B32A-FA47E0F950FC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FEF5-FEC9-48A0-B706-976C3C1DC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50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C85FD-B60D-4374-B32A-FA47E0F950FC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FEF5-FEC9-48A0-B706-976C3C1DC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47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C85FD-B60D-4374-B32A-FA47E0F950FC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FEF5-FEC9-48A0-B706-976C3C1DC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75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91C85FD-B60D-4374-B32A-FA47E0F950FC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0B4FEF5-FEC9-48A0-B706-976C3C1DCF0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" t="15150" r="1569" b="12522"/>
          <a:stretch/>
        </p:blipFill>
        <p:spPr>
          <a:xfrm rot="16200000" flipV="1">
            <a:off x="-2456997" y="2456995"/>
            <a:ext cx="6858002" cy="194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9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4.mp4"/><Relationship Id="rId7" Type="http://schemas.openxmlformats.org/officeDocument/2006/relationships/image" Target="../media/image1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spaceflightsystems.grc.nasa.gov/sopo/ihho/psrp/" TargetMode="External"/><Relationship Id="rId2" Type="http://schemas.openxmlformats.org/officeDocument/2006/relationships/hyperlink" Target="https://www.nasa.gov/sites/default/files/atoms/files/np-2015-10-033-jsc_fluid_physics-022416-508c_1.pd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n w="50800"/>
                <a:solidFill>
                  <a:schemeClr val="accent1"/>
                </a:solidFill>
                <a:latin typeface="Cambria" panose="02040503050406030204" pitchFamily="18" charset="0"/>
              </a:rPr>
              <a:t>Space Science </a:t>
            </a:r>
            <a:r>
              <a:rPr lang="en-US" b="1" dirty="0" smtClean="0">
                <a:ln w="50800"/>
                <a:solidFill>
                  <a:schemeClr val="accent1"/>
                </a:solidFill>
                <a:latin typeface="Cambria" panose="02040503050406030204" pitchFamily="18" charset="0"/>
              </a:rPr>
              <a:t>101: </a:t>
            </a:r>
            <a:r>
              <a:rPr lang="en-US" b="1" dirty="0" smtClean="0">
                <a:ln w="50800"/>
                <a:latin typeface="Cambria" panose="02040503050406030204" pitchFamily="18" charset="0"/>
              </a:rPr>
              <a:t/>
            </a:r>
            <a:br>
              <a:rPr lang="en-US" b="1" dirty="0" smtClean="0">
                <a:ln w="50800"/>
                <a:latin typeface="Cambria" panose="02040503050406030204" pitchFamily="18" charset="0"/>
              </a:rPr>
            </a:br>
            <a:r>
              <a:rPr lang="en-US" b="1" dirty="0" smtClean="0">
                <a:ln w="50800"/>
                <a:solidFill>
                  <a:schemeClr val="accent1"/>
                </a:solidFill>
                <a:latin typeface="Cambria" panose="02040503050406030204" pitchFamily="18" charset="0"/>
              </a:rPr>
              <a:t>Fluid </a:t>
            </a:r>
            <a:r>
              <a:rPr lang="en-US" b="1" dirty="0">
                <a:ln w="50800"/>
                <a:solidFill>
                  <a:schemeClr val="accent1"/>
                </a:solidFill>
                <a:latin typeface="Cambria" panose="02040503050406030204" pitchFamily="18" charset="0"/>
              </a:rPr>
              <a:t>Physics &amp; Complex Fluids</a:t>
            </a:r>
            <a:br>
              <a:rPr lang="en-US" b="1" dirty="0">
                <a:ln w="50800"/>
                <a:solidFill>
                  <a:schemeClr val="accent1"/>
                </a:solidFill>
                <a:latin typeface="Cambria" panose="02040503050406030204" pitchFamily="18" charset="0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302000"/>
            <a:ext cx="8689976" cy="1371599"/>
          </a:xfrm>
        </p:spPr>
        <p:txBody>
          <a:bodyPr>
            <a:noAutofit/>
          </a:bodyPr>
          <a:lstStyle/>
          <a:p>
            <a:r>
              <a:rPr lang="en-US" sz="2000" cap="none" dirty="0" smtClean="0"/>
              <a:t>John McQuillen</a:t>
            </a:r>
          </a:p>
          <a:p>
            <a:r>
              <a:rPr lang="en-US" sz="2000" cap="none" dirty="0" smtClean="0"/>
              <a:t>Low-Gravity Exploration Technology Branch</a:t>
            </a:r>
          </a:p>
          <a:p>
            <a:r>
              <a:rPr lang="en-US" sz="2000" cap="none" dirty="0" smtClean="0"/>
              <a:t>NASA Glenn Research Center</a:t>
            </a:r>
          </a:p>
          <a:p>
            <a:r>
              <a:rPr lang="en-US" sz="2000" cap="none" dirty="0" smtClean="0"/>
              <a:t>Cleveland, Ohio 44135</a:t>
            </a:r>
            <a:endParaRPr lang="en-US" sz="2000" cap="none" dirty="0"/>
          </a:p>
        </p:txBody>
      </p:sp>
    </p:spTree>
    <p:extLst>
      <p:ext uri="{BB962C8B-B14F-4D97-AF65-F5344CB8AC3E}">
        <p14:creationId xmlns:p14="http://schemas.microsoft.com/office/powerpoint/2010/main" val="240148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775" y="161315"/>
            <a:ext cx="10364451" cy="1596177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Overview of </a:t>
            </a:r>
            <a:r>
              <a:rPr lang="en-US" dirty="0">
                <a:solidFill>
                  <a:schemeClr val="accent1"/>
                </a:solidFill>
              </a:rPr>
              <a:t>Fluids Physics and Complex Fluids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552646" y="1191828"/>
            <a:ext cx="10363826" cy="3424107"/>
          </a:xfrm>
        </p:spPr>
        <p:txBody>
          <a:bodyPr/>
          <a:lstStyle/>
          <a:p>
            <a:pPr marL="571500" indent="-571500">
              <a:spcBef>
                <a:spcPts val="1200"/>
              </a:spcBef>
              <a:buClr>
                <a:srgbClr val="2F5597"/>
              </a:buClr>
            </a:pPr>
            <a:r>
              <a:rPr lang="en-US" dirty="0"/>
              <a:t>“Settling” does not occur among heavier and lighter objects or phases minimizing </a:t>
            </a:r>
            <a:r>
              <a:rPr lang="en-US" dirty="0" smtClean="0"/>
              <a:t>compaction.</a:t>
            </a:r>
            <a:endParaRPr lang="en-US" dirty="0"/>
          </a:p>
          <a:p>
            <a:pPr marL="571500" indent="-571500">
              <a:spcBef>
                <a:spcPts val="1200"/>
              </a:spcBef>
              <a:buClr>
                <a:srgbClr val="2F5597"/>
              </a:buClr>
            </a:pPr>
            <a:r>
              <a:rPr lang="en-US" dirty="0"/>
              <a:t>Elimination of hydrostatic pressure effects.</a:t>
            </a:r>
          </a:p>
          <a:p>
            <a:pPr marL="571500" indent="-571500">
              <a:spcBef>
                <a:spcPts val="1200"/>
              </a:spcBef>
              <a:buClr>
                <a:srgbClr val="2F5597"/>
              </a:buClr>
            </a:pPr>
            <a:r>
              <a:rPr lang="en-US" dirty="0" smtClean="0"/>
              <a:t>Droplets </a:t>
            </a:r>
            <a:r>
              <a:rPr lang="en-US" dirty="0"/>
              <a:t>do not sag under their own weight and bubbles are not squashed by the surrounding liquid.  </a:t>
            </a:r>
          </a:p>
          <a:p>
            <a:pPr marL="571500" indent="-571500">
              <a:spcBef>
                <a:spcPts val="1200"/>
              </a:spcBef>
              <a:buClr>
                <a:srgbClr val="2F5597"/>
              </a:buClr>
            </a:pPr>
            <a:r>
              <a:rPr lang="en-US" dirty="0"/>
              <a:t>Behavior becomes 3-dimensional as opposed to planar</a:t>
            </a:r>
          </a:p>
          <a:p>
            <a:pPr marL="571500" indent="-571500">
              <a:spcBef>
                <a:spcPts val="1200"/>
              </a:spcBef>
              <a:buClr>
                <a:srgbClr val="2F5597"/>
              </a:buClr>
            </a:pPr>
            <a:r>
              <a:rPr lang="en-US" dirty="0"/>
              <a:t>Flows tend to be unidirectional.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572" y="3990786"/>
            <a:ext cx="4146264" cy="2648849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74" y="4430740"/>
            <a:ext cx="3318548" cy="2208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966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095" y="0"/>
            <a:ext cx="10364451" cy="1596177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</a:rPr>
              <a:t>Relevance of Space Research in </a:t>
            </a:r>
            <a:r>
              <a:rPr lang="en-US" sz="3200" dirty="0">
                <a:solidFill>
                  <a:schemeClr val="accent1"/>
                </a:solidFill>
              </a:rPr>
              <a:t>Fluids Physics and Complex Fluids </a:t>
            </a:r>
            <a:r>
              <a:rPr lang="en-US" sz="3200" dirty="0" smtClean="0">
                <a:solidFill>
                  <a:schemeClr val="accent1"/>
                </a:solidFill>
              </a:rPr>
              <a:t>to Earth &amp; Space Exploration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1004247" y="1218407"/>
            <a:ext cx="11060374" cy="3424107"/>
          </a:xfrm>
        </p:spPr>
        <p:txBody>
          <a:bodyPr/>
          <a:lstStyle/>
          <a:p>
            <a:pPr marL="571500" indent="-571500">
              <a:spcBef>
                <a:spcPts val="1200"/>
              </a:spcBef>
              <a:buClr>
                <a:srgbClr val="2F5597"/>
              </a:buClr>
            </a:pPr>
            <a:r>
              <a:rPr lang="en-US" dirty="0"/>
              <a:t>Life support </a:t>
            </a:r>
            <a:r>
              <a:rPr lang="en-US" dirty="0" smtClean="0"/>
              <a:t>systems.</a:t>
            </a:r>
            <a:endParaRPr lang="en-US" dirty="0"/>
          </a:p>
          <a:p>
            <a:pPr marL="571500" indent="-571500">
              <a:spcBef>
                <a:spcPts val="1200"/>
              </a:spcBef>
              <a:buClr>
                <a:srgbClr val="2F5597"/>
              </a:buClr>
            </a:pPr>
            <a:r>
              <a:rPr lang="en-US" dirty="0" smtClean="0"/>
              <a:t>Fluid Management.</a:t>
            </a:r>
            <a:endParaRPr lang="en-US" dirty="0"/>
          </a:p>
          <a:p>
            <a:pPr marL="571500" indent="-571500">
              <a:spcBef>
                <a:spcPts val="1200"/>
              </a:spcBef>
              <a:buClr>
                <a:srgbClr val="2F5597"/>
              </a:buClr>
            </a:pPr>
            <a:r>
              <a:rPr lang="en-US" dirty="0" smtClean="0"/>
              <a:t>TEMPERATURE Control and Heat Removal.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46" y="3029804"/>
            <a:ext cx="4238738" cy="312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24" y="1218407"/>
            <a:ext cx="3485759" cy="2527175"/>
          </a:xfrm>
          <a:prstGeom prst="rect">
            <a:avLst/>
          </a:prstGeom>
        </p:spPr>
      </p:pic>
      <p:pic>
        <p:nvPicPr>
          <p:cNvPr id="7" name="Picture 6" descr="C:\Users\akshay\Desktop\Analysis matlab\40 mm full analysis\40mm at 2W\Cooler_Session13_M5C.bmp">
            <a:extLst>
              <a:ext uri="{FF2B5EF4-FFF2-40B4-BE49-F238E27FC236}">
                <a16:creationId xmlns:a16="http://schemas.microsoft.com/office/drawing/2014/main" id="{66E51025-4551-144F-A5F9-90BF9EA050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33" b="32805"/>
          <a:stretch/>
        </p:blipFill>
        <p:spPr bwMode="auto">
          <a:xfrm>
            <a:off x="5462581" y="4123384"/>
            <a:ext cx="6306965" cy="10382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5744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4091" y="304618"/>
            <a:ext cx="10364451" cy="1596177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</a:rPr>
              <a:t>Important Questions – what do we need to know about </a:t>
            </a:r>
            <a:r>
              <a:rPr lang="en-US" sz="3200" dirty="0">
                <a:solidFill>
                  <a:schemeClr val="accent1"/>
                </a:solidFill>
              </a:rPr>
              <a:t>Fluids Physics and Complex Fluids </a:t>
            </a:r>
            <a:r>
              <a:rPr lang="en-US" sz="3200" dirty="0" smtClean="0">
                <a:solidFill>
                  <a:schemeClr val="accent1"/>
                </a:solidFill>
              </a:rPr>
              <a:t>to support space exploration?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1036604" y="1900795"/>
            <a:ext cx="10363826" cy="342410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Clr>
                <a:schemeClr val="accent6"/>
              </a:buClr>
              <a:buSzPct val="100000"/>
              <a:defRPr/>
            </a:pPr>
            <a:r>
              <a:rPr lang="en-US" b="1" dirty="0"/>
              <a:t>Phase Change: </a:t>
            </a:r>
            <a:endParaRPr lang="en-US" b="1" dirty="0" smtClean="0"/>
          </a:p>
          <a:p>
            <a:pPr>
              <a:spcAft>
                <a:spcPts val="1200"/>
              </a:spcAft>
              <a:buClr>
                <a:schemeClr val="accent6"/>
              </a:buClr>
              <a:buSzPct val="100000"/>
              <a:defRPr/>
            </a:pPr>
            <a:r>
              <a:rPr lang="en-US" b="1" dirty="0" smtClean="0"/>
              <a:t>Mixing</a:t>
            </a:r>
            <a:r>
              <a:rPr lang="en-US" b="1" dirty="0"/>
              <a:t>: </a:t>
            </a:r>
            <a:endParaRPr lang="en-US" b="1" dirty="0" smtClean="0"/>
          </a:p>
          <a:p>
            <a:pPr>
              <a:spcAft>
                <a:spcPts val="1200"/>
              </a:spcAft>
              <a:buClr>
                <a:schemeClr val="accent6"/>
              </a:buClr>
              <a:buSzPct val="100000"/>
              <a:defRPr/>
            </a:pPr>
            <a:r>
              <a:rPr lang="en-US" b="1" dirty="0" smtClean="0"/>
              <a:t>Separations</a:t>
            </a:r>
            <a:r>
              <a:rPr lang="en-US" b="1" dirty="0"/>
              <a:t>: </a:t>
            </a:r>
            <a:endParaRPr lang="en-US" b="1" dirty="0" smtClean="0"/>
          </a:p>
          <a:p>
            <a:pPr>
              <a:spcAft>
                <a:spcPts val="1200"/>
              </a:spcAft>
              <a:buClr>
                <a:schemeClr val="accent6"/>
              </a:buClr>
              <a:buSzPct val="100000"/>
              <a:defRPr/>
            </a:pPr>
            <a:r>
              <a:rPr lang="en-US" b="1" dirty="0" smtClean="0"/>
              <a:t>System </a:t>
            </a:r>
            <a:r>
              <a:rPr lang="en-US" b="1" dirty="0"/>
              <a:t>Stability</a:t>
            </a:r>
            <a:r>
              <a:rPr lang="en-US" b="1" dirty="0" smtClean="0"/>
              <a:t>:</a:t>
            </a:r>
            <a:endParaRPr lang="en-US" dirty="0"/>
          </a:p>
        </p:txBody>
      </p:sp>
      <p:pic>
        <p:nvPicPr>
          <p:cNvPr id="5" name="ZBOT-500-20-cm-s-10-IPS-3-FPS-6_5s0-7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4380" y="1734252"/>
            <a:ext cx="3565274" cy="4753699"/>
          </a:xfrm>
          <a:prstGeom prst="rect">
            <a:avLst/>
          </a:prstGeom>
        </p:spPr>
      </p:pic>
      <p:pic>
        <p:nvPicPr>
          <p:cNvPr id="6" name="vlc-record-2011-03-29-14h48m36s-udp___233.1.14.7_50100-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lum bright="20000" contrast="-20000"/>
          </a:blip>
          <a:stretch>
            <a:fillRect/>
          </a:stretch>
        </p:blipFill>
        <p:spPr>
          <a:xfrm>
            <a:off x="3499977" y="2106915"/>
            <a:ext cx="4107090" cy="301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2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What have we learned about </a:t>
            </a:r>
            <a:r>
              <a:rPr lang="en-US" dirty="0">
                <a:solidFill>
                  <a:schemeClr val="accent1"/>
                </a:solidFill>
              </a:rPr>
              <a:t>Fluids Physics and Complex Fluids </a:t>
            </a:r>
            <a:r>
              <a:rPr lang="en-US" dirty="0" smtClean="0">
                <a:solidFill>
                  <a:schemeClr val="accent1"/>
                </a:solidFill>
              </a:rPr>
              <a:t>that can only be revealed in the spaceflight environment?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SzPct val="100000"/>
              <a:defRPr/>
            </a:pPr>
            <a:r>
              <a:rPr lang="en-US" b="1" dirty="0"/>
              <a:t>Bubble Coalescence</a:t>
            </a:r>
            <a:r>
              <a:rPr lang="en-US" b="1" dirty="0" smtClean="0"/>
              <a:t>:</a:t>
            </a:r>
            <a:r>
              <a:rPr lang="en-US" dirty="0" smtClean="0"/>
              <a:t>.</a:t>
            </a:r>
            <a:endParaRPr lang="en-US" dirty="0"/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SzPct val="100000"/>
              <a:defRPr/>
            </a:pPr>
            <a:r>
              <a:rPr lang="en-US" b="1" dirty="0"/>
              <a:t>Capillary </a:t>
            </a:r>
            <a:r>
              <a:rPr lang="en-US" b="1" dirty="0" smtClean="0"/>
              <a:t>Behavior</a:t>
            </a:r>
          </a:p>
          <a:p>
            <a:pPr>
              <a:spcBef>
                <a:spcPts val="0"/>
              </a:spcBef>
            </a:pPr>
            <a:r>
              <a:rPr lang="en-US" b="1" dirty="0" smtClean="0"/>
              <a:t>Colloidal Self-Assembly</a:t>
            </a:r>
            <a:endParaRPr lang="en-US" dirty="0"/>
          </a:p>
        </p:txBody>
      </p:sp>
      <p:pic>
        <p:nvPicPr>
          <p:cNvPr id="9" name="Tao_Yang_ACE-T-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9336" t="19864" r="21089" b="20876"/>
          <a:stretch>
            <a:fillRect/>
          </a:stretch>
        </p:blipFill>
        <p:spPr>
          <a:xfrm>
            <a:off x="735497" y="4060941"/>
            <a:ext cx="3931920" cy="2011680"/>
          </a:xfrm>
          <a:prstGeom prst="rect">
            <a:avLst/>
          </a:prstGeom>
        </p:spPr>
      </p:pic>
      <p:pic>
        <p:nvPicPr>
          <p:cNvPr id="10" name="NPBX_3Bubble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54166" y="2214694"/>
            <a:ext cx="3622399" cy="241493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411452" y="2214694"/>
            <a:ext cx="1690825" cy="1550477"/>
            <a:chOff x="3903361" y="1143000"/>
            <a:chExt cx="4687790" cy="4572000"/>
          </a:xfrm>
        </p:grpSpPr>
        <p:pic>
          <p:nvPicPr>
            <p:cNvPr id="25" name="Picture 24" descr="Fig 5 (before 5a)_v2">
              <a:extLst>
                <a:ext uri="{FF2B5EF4-FFF2-40B4-BE49-F238E27FC236}">
                  <a16:creationId xmlns:a16="http://schemas.microsoft.com/office/drawing/2014/main" id="{4FA0BD08-6234-4144-8E9F-06E2357FE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1143000"/>
              <a:ext cx="4476351" cy="4572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F86CF75-FF5B-2C4F-960B-77AC47EE76A5}"/>
                </a:ext>
              </a:extLst>
            </p:cNvPr>
            <p:cNvCxnSpPr>
              <a:cxnSpLocks/>
              <a:stCxn id="27" idx="3"/>
            </p:cNvCxnSpPr>
            <p:nvPr/>
          </p:nvCxnSpPr>
          <p:spPr>
            <a:xfrm flipV="1">
              <a:off x="5535106" y="3352800"/>
              <a:ext cx="865694" cy="360736"/>
            </a:xfrm>
            <a:prstGeom prst="straightConnector1">
              <a:avLst/>
            </a:prstGeom>
            <a:ln w="38100">
              <a:solidFill>
                <a:srgbClr val="FF00E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42786D2-38C6-7944-90A8-8668BC77C572}"/>
                </a:ext>
              </a:extLst>
            </p:cNvPr>
            <p:cNvSpPr txBox="1"/>
            <p:nvPr/>
          </p:nvSpPr>
          <p:spPr>
            <a:xfrm>
              <a:off x="3903361" y="3151508"/>
              <a:ext cx="1631745" cy="1124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bg1"/>
                  </a:solidFill>
                  <a:latin typeface="Arial"/>
                  <a:cs typeface="Arial"/>
                </a:rPr>
                <a:t>Rip</a:t>
              </a:r>
            </a:p>
            <a:p>
              <a:pPr algn="ctr"/>
              <a:r>
                <a:rPr lang="en-US" sz="1050" b="1" dirty="0">
                  <a:solidFill>
                    <a:schemeClr val="bg1"/>
                  </a:solidFill>
                  <a:latin typeface="Arial"/>
                  <a:cs typeface="Arial"/>
                </a:rPr>
                <a:t>Current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DCEAB9E-277C-DA4B-BE23-E9908E7A6CD4}"/>
              </a:ext>
            </a:extLst>
          </p:cNvPr>
          <p:cNvSpPr txBox="1"/>
          <p:nvPr/>
        </p:nvSpPr>
        <p:spPr>
          <a:xfrm>
            <a:off x="5106985" y="2214694"/>
            <a:ext cx="1304468" cy="16541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4114800" algn="l"/>
              </a:tabLst>
            </a:pPr>
            <a:r>
              <a:rPr lang="en-US" sz="1050" dirty="0">
                <a:latin typeface="Arial"/>
                <a:cs typeface="Arial"/>
              </a:rPr>
              <a:t>Rip currents form at high heat loads due to spinning within the liquid drop and </a:t>
            </a:r>
            <a:r>
              <a:rPr lang="en-US" sz="1050" dirty="0" smtClean="0">
                <a:latin typeface="Arial"/>
                <a:cs typeface="Arial"/>
              </a:rPr>
              <a:t>need </a:t>
            </a:r>
            <a:r>
              <a:rPr lang="en-US" sz="1050" dirty="0">
                <a:latin typeface="Arial"/>
                <a:cs typeface="Arial"/>
              </a:rPr>
              <a:t>to dissipate the heat</a:t>
            </a:r>
            <a:r>
              <a:rPr lang="en-US" sz="1050" dirty="0" smtClean="0">
                <a:latin typeface="Arial"/>
                <a:cs typeface="Arial"/>
              </a:rPr>
              <a:t>.</a:t>
            </a:r>
            <a:endParaRPr lang="en-US" sz="1050" dirty="0">
              <a:latin typeface="Arial"/>
              <a:cs typeface="Arial"/>
            </a:endParaRPr>
          </a:p>
          <a:p>
            <a:pPr marL="114300" indent="-114300">
              <a:buFont typeface="Arial" panose="020B0604020202020204" pitchFamily="34" charset="0"/>
              <a:buChar char="•"/>
              <a:tabLst>
                <a:tab pos="4114800" algn="l"/>
              </a:tabLst>
            </a:pPr>
            <a:r>
              <a:rPr lang="en-US" sz="1050" dirty="0">
                <a:latin typeface="Arial"/>
                <a:cs typeface="Arial"/>
              </a:rPr>
              <a:t>Evaporation occurs along the edges of the current and boundaries of the drop.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993AD4-747F-2947-9636-1C2F213FD04D}"/>
              </a:ext>
            </a:extLst>
          </p:cNvPr>
          <p:cNvSpPr txBox="1"/>
          <p:nvPr/>
        </p:nvSpPr>
        <p:spPr>
          <a:xfrm>
            <a:off x="4633521" y="4060941"/>
            <a:ext cx="690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+mn-lt"/>
                <a:cs typeface="Arial"/>
              </a:rPr>
              <a:t>Flooded</a:t>
            </a:r>
          </a:p>
          <a:p>
            <a:pPr algn="ctr"/>
            <a:r>
              <a:rPr lang="en-US" sz="1000" b="1" dirty="0">
                <a:solidFill>
                  <a:srgbClr val="FF0000"/>
                </a:solidFill>
                <a:latin typeface="+mn-lt"/>
                <a:cs typeface="Arial"/>
              </a:rPr>
              <a:t>Heater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AE4A32-D1D9-854F-A264-0D78297D3F68}"/>
              </a:ext>
            </a:extLst>
          </p:cNvPr>
          <p:cNvSpPr txBox="1"/>
          <p:nvPr/>
        </p:nvSpPr>
        <p:spPr>
          <a:xfrm>
            <a:off x="4680971" y="5070398"/>
            <a:ext cx="537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+mn-lt"/>
                <a:cs typeface="Arial"/>
              </a:rPr>
              <a:t>Liquid</a:t>
            </a:r>
          </a:p>
          <a:p>
            <a:r>
              <a:rPr lang="en-US" sz="1000" b="1" dirty="0">
                <a:solidFill>
                  <a:srgbClr val="FF0000"/>
                </a:solidFill>
                <a:latin typeface="+mn-lt"/>
                <a:cs typeface="Arial"/>
              </a:rPr>
              <a:t>Drop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72A46F1-AEA3-A94F-968A-122B20AAF71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23" t="9806" r="8205" b="12656"/>
          <a:stretch/>
        </p:blipFill>
        <p:spPr bwMode="auto">
          <a:xfrm>
            <a:off x="5220639" y="3836430"/>
            <a:ext cx="2881638" cy="17658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A083858-818C-4044-8350-D5DEDA44C9EE}"/>
              </a:ext>
            </a:extLst>
          </p:cNvPr>
          <p:cNvSpPr txBox="1"/>
          <p:nvPr/>
        </p:nvSpPr>
        <p:spPr>
          <a:xfrm>
            <a:off x="5877178" y="4261537"/>
            <a:ext cx="475145" cy="490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00FF"/>
                </a:solidFill>
                <a:latin typeface="+mn-lt"/>
                <a:cs typeface="Helvetica"/>
              </a:rPr>
              <a:t>Input Power</a:t>
            </a:r>
          </a:p>
          <a:p>
            <a:pPr algn="ctr"/>
            <a:r>
              <a:rPr lang="en-US" sz="1000" b="1" dirty="0">
                <a:solidFill>
                  <a:srgbClr val="0000FF"/>
                </a:solidFill>
                <a:latin typeface="+mn-lt"/>
                <a:cs typeface="Helvetica"/>
              </a:rPr>
              <a:t>3 W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1019DC-433E-4944-9579-5B31C968BEB2}"/>
              </a:ext>
            </a:extLst>
          </p:cNvPr>
          <p:cNvCxnSpPr/>
          <p:nvPr/>
        </p:nvCxnSpPr>
        <p:spPr>
          <a:xfrm flipV="1">
            <a:off x="6620602" y="4851782"/>
            <a:ext cx="0" cy="529749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7E1DE66-041C-A14A-96DE-F5ED36C0DF46}"/>
              </a:ext>
            </a:extLst>
          </p:cNvPr>
          <p:cNvCxnSpPr/>
          <p:nvPr/>
        </p:nvCxnSpPr>
        <p:spPr>
          <a:xfrm>
            <a:off x="6620602" y="4189380"/>
            <a:ext cx="0" cy="56899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B5C8FE3-B64C-E346-B29D-B9E05A9477D2}"/>
              </a:ext>
            </a:extLst>
          </p:cNvPr>
          <p:cNvSpPr txBox="1"/>
          <p:nvPr/>
        </p:nvSpPr>
        <p:spPr>
          <a:xfrm rot="16200000">
            <a:off x="6059443" y="4311107"/>
            <a:ext cx="906470" cy="3130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Helvetica"/>
                <a:cs typeface="Helvetica"/>
              </a:rPr>
              <a:t>Surface Tension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Helvetica"/>
                <a:cs typeface="Helvetica"/>
              </a:rPr>
              <a:t>Flow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586EB4-E5A8-4040-85A6-8EE2DC9468F4}"/>
              </a:ext>
            </a:extLst>
          </p:cNvPr>
          <p:cNvSpPr txBox="1"/>
          <p:nvPr/>
        </p:nvSpPr>
        <p:spPr>
          <a:xfrm rot="16200000">
            <a:off x="6230697" y="5035103"/>
            <a:ext cx="560446" cy="3130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Helvetica"/>
                <a:cs typeface="Helvetica"/>
              </a:rPr>
              <a:t>Capillary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Helvetica"/>
                <a:cs typeface="Helvetica"/>
              </a:rPr>
              <a:t>Flow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66108D0-CB67-304C-BB1D-A397A31C20D1}"/>
              </a:ext>
            </a:extLst>
          </p:cNvPr>
          <p:cNvCxnSpPr>
            <a:stCxn id="14" idx="2"/>
          </p:cNvCxnSpPr>
          <p:nvPr/>
        </p:nvCxnSpPr>
        <p:spPr>
          <a:xfrm>
            <a:off x="4978739" y="4461051"/>
            <a:ext cx="295738" cy="672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8F37E36-3CDE-834B-A06C-4D7DE5231CD0}"/>
              </a:ext>
            </a:extLst>
          </p:cNvPr>
          <p:cNvCxnSpPr>
            <a:stCxn id="15" idx="2"/>
          </p:cNvCxnSpPr>
          <p:nvPr/>
        </p:nvCxnSpPr>
        <p:spPr>
          <a:xfrm flipV="1">
            <a:off x="4949926" y="5307954"/>
            <a:ext cx="551539" cy="1625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8D6B8D8-28C0-2845-9E5A-DE6C086DAFE2}"/>
              </a:ext>
            </a:extLst>
          </p:cNvPr>
          <p:cNvSpPr txBox="1"/>
          <p:nvPr/>
        </p:nvSpPr>
        <p:spPr>
          <a:xfrm>
            <a:off x="4868231" y="5674899"/>
            <a:ext cx="3234046" cy="5770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Surface tension driven flow opposes the capillary return flow and leads to a flooding limitation in the heat pipe.</a:t>
            </a:r>
          </a:p>
        </p:txBody>
      </p:sp>
    </p:spTree>
    <p:extLst>
      <p:ext uri="{BB962C8B-B14F-4D97-AF65-F5344CB8AC3E}">
        <p14:creationId xmlns:p14="http://schemas.microsoft.com/office/powerpoint/2010/main" val="206498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9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27" y="0"/>
            <a:ext cx="10364451" cy="1596177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Pitfalls &amp; Lessons Learned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1336855" y="1766591"/>
            <a:ext cx="10363826" cy="342410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Clr>
                <a:schemeClr val="accent6"/>
              </a:buClr>
              <a:buSzPct val="100000"/>
              <a:defRPr/>
            </a:pPr>
            <a:r>
              <a:rPr lang="en-US" b="1" dirty="0" smtClean="0"/>
              <a:t>Capillary </a:t>
            </a:r>
            <a:r>
              <a:rPr lang="en-US" b="1" dirty="0"/>
              <a:t>Behavior</a:t>
            </a:r>
            <a:r>
              <a:rPr lang="en-US" b="1" dirty="0" smtClean="0"/>
              <a:t>:</a:t>
            </a:r>
            <a:r>
              <a:rPr lang="en-US" dirty="0" smtClean="0"/>
              <a:t>.</a:t>
            </a:r>
            <a:endParaRPr lang="en-US" dirty="0"/>
          </a:p>
          <a:p>
            <a:pPr>
              <a:spcAft>
                <a:spcPts val="1200"/>
              </a:spcAft>
              <a:buClr>
                <a:schemeClr val="accent6"/>
              </a:buClr>
              <a:buSzPct val="100000"/>
              <a:defRPr/>
            </a:pPr>
            <a:r>
              <a:rPr lang="en-US" b="1" dirty="0" smtClean="0"/>
              <a:t>Vapor Condensation: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9336505" y="1424572"/>
            <a:ext cx="2261937" cy="5039728"/>
            <a:chOff x="9336505" y="1424572"/>
            <a:chExt cx="2261937" cy="5039728"/>
          </a:xfrm>
        </p:grpSpPr>
        <p:sp>
          <p:nvSpPr>
            <p:cNvPr id="6" name="Rectangle 5"/>
            <p:cNvSpPr/>
            <p:nvPr/>
          </p:nvSpPr>
          <p:spPr bwMode="auto">
            <a:xfrm>
              <a:off x="9336505" y="1459997"/>
              <a:ext cx="2261937" cy="5004303"/>
            </a:xfrm>
            <a:prstGeom prst="rect">
              <a:avLst/>
            </a:pr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pic>
          <p:nvPicPr>
            <p:cNvPr id="7" name="Picture 7" descr="image00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53990" y="1424572"/>
              <a:ext cx="1915612" cy="1132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Full VG 81x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7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86799" y="2473693"/>
            <a:ext cx="1984118" cy="395518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469748" y="1457897"/>
            <a:ext cx="4333057" cy="4560766"/>
            <a:chOff x="5009626" y="2147723"/>
            <a:chExt cx="4098038" cy="4299860"/>
          </a:xfrm>
        </p:grpSpPr>
        <p:grpSp>
          <p:nvGrpSpPr>
            <p:cNvPr id="10" name="Group 9"/>
            <p:cNvGrpSpPr/>
            <p:nvPr/>
          </p:nvGrpSpPr>
          <p:grpSpPr>
            <a:xfrm>
              <a:off x="7107382" y="2147723"/>
              <a:ext cx="1994981" cy="1752600"/>
              <a:chOff x="3903361" y="1143000"/>
              <a:chExt cx="4687790" cy="4572000"/>
            </a:xfrm>
          </p:grpSpPr>
          <p:pic>
            <p:nvPicPr>
              <p:cNvPr id="23" name="Picture 22" descr="Fig 5 (before 5a)_v2">
                <a:extLst>
                  <a:ext uri="{FF2B5EF4-FFF2-40B4-BE49-F238E27FC236}">
                    <a16:creationId xmlns:a16="http://schemas.microsoft.com/office/drawing/2014/main" id="{4FA0BD08-6234-4144-8E9F-06E2357FE9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4800" y="1143000"/>
                <a:ext cx="4476351" cy="457200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3F86CF75-FF5B-2C4F-960B-77AC47EE76A5}"/>
                  </a:ext>
                </a:extLst>
              </p:cNvPr>
              <p:cNvCxnSpPr>
                <a:cxnSpLocks/>
                <a:stCxn id="25" idx="3"/>
              </p:cNvCxnSpPr>
              <p:nvPr/>
            </p:nvCxnSpPr>
            <p:spPr>
              <a:xfrm flipV="1">
                <a:off x="5535106" y="3352800"/>
                <a:ext cx="865694" cy="360736"/>
              </a:xfrm>
              <a:prstGeom prst="straightConnector1">
                <a:avLst/>
              </a:prstGeom>
              <a:ln w="38100">
                <a:solidFill>
                  <a:srgbClr val="FF00E2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42786D2-38C6-7944-90A8-8668BC77C572}"/>
                  </a:ext>
                </a:extLst>
              </p:cNvPr>
              <p:cNvSpPr txBox="1"/>
              <p:nvPr/>
            </p:nvSpPr>
            <p:spPr>
              <a:xfrm>
                <a:off x="3903361" y="3151508"/>
                <a:ext cx="1631745" cy="11240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b="1" dirty="0">
                    <a:solidFill>
                      <a:schemeClr val="bg1"/>
                    </a:solidFill>
                    <a:latin typeface="Arial"/>
                    <a:cs typeface="Arial"/>
                  </a:rPr>
                  <a:t>Rip</a:t>
                </a:r>
              </a:p>
              <a:p>
                <a:pPr algn="ctr"/>
                <a:r>
                  <a:rPr lang="en-US" sz="1050" b="1" dirty="0">
                    <a:solidFill>
                      <a:schemeClr val="bg1"/>
                    </a:solidFill>
                    <a:latin typeface="Arial"/>
                    <a:cs typeface="Arial"/>
                  </a:rPr>
                  <a:t>Current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DCEAB9E-277C-DA4B-BE23-E9908E7A6CD4}"/>
                </a:ext>
              </a:extLst>
            </p:cNvPr>
            <p:cNvSpPr txBox="1"/>
            <p:nvPr/>
          </p:nvSpPr>
          <p:spPr>
            <a:xfrm>
              <a:off x="5568259" y="2147723"/>
              <a:ext cx="1539123" cy="186974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114300" indent="-114300">
                <a:buFont typeface="Arial" panose="020B0604020202020204" pitchFamily="34" charset="0"/>
                <a:buChar char="•"/>
                <a:tabLst>
                  <a:tab pos="4114800" algn="l"/>
                </a:tabLst>
              </a:pPr>
              <a:r>
                <a:rPr lang="en-US" sz="1050" dirty="0">
                  <a:latin typeface="Arial"/>
                  <a:cs typeface="Arial"/>
                </a:rPr>
                <a:t>Rip currents form at high heat loads due to spinning within the liquid drop and </a:t>
              </a:r>
              <a:r>
                <a:rPr lang="en-US" sz="1050" dirty="0" smtClean="0">
                  <a:latin typeface="Arial"/>
                  <a:cs typeface="Arial"/>
                </a:rPr>
                <a:t>need </a:t>
              </a:r>
              <a:r>
                <a:rPr lang="en-US" sz="1050" dirty="0">
                  <a:latin typeface="Arial"/>
                  <a:cs typeface="Arial"/>
                </a:rPr>
                <a:t>to dissipate the heat</a:t>
              </a:r>
              <a:r>
                <a:rPr lang="en-US" sz="1050" dirty="0" smtClean="0">
                  <a:latin typeface="Arial"/>
                  <a:cs typeface="Arial"/>
                </a:rPr>
                <a:t>.</a:t>
              </a:r>
              <a:endParaRPr lang="en-US" sz="1050" dirty="0">
                <a:latin typeface="Arial"/>
                <a:cs typeface="Arial"/>
              </a:endParaRPr>
            </a:p>
            <a:p>
              <a:pPr marL="114300" indent="-114300">
                <a:buFont typeface="Arial" panose="020B0604020202020204" pitchFamily="34" charset="0"/>
                <a:buChar char="•"/>
                <a:tabLst>
                  <a:tab pos="4114800" algn="l"/>
                </a:tabLst>
              </a:pPr>
              <a:r>
                <a:rPr lang="en-US" sz="1050" dirty="0">
                  <a:latin typeface="Arial"/>
                  <a:cs typeface="Arial"/>
                </a:rPr>
                <a:t>Evaporation occurs along the edges of the current and boundaries of the drop.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993AD4-747F-2947-9636-1C2F213FD04D}"/>
                </a:ext>
              </a:extLst>
            </p:cNvPr>
            <p:cNvSpPr txBox="1"/>
            <p:nvPr/>
          </p:nvSpPr>
          <p:spPr>
            <a:xfrm>
              <a:off x="5009626" y="4234650"/>
              <a:ext cx="6880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FF0000"/>
                  </a:solidFill>
                  <a:latin typeface="+mn-lt"/>
                  <a:cs typeface="Arial"/>
                </a:rPr>
                <a:t>Flooded</a:t>
              </a:r>
            </a:p>
            <a:p>
              <a:pPr algn="ctr"/>
              <a:r>
                <a:rPr lang="en-US" sz="1000" b="1" dirty="0">
                  <a:solidFill>
                    <a:srgbClr val="FF0000"/>
                  </a:solidFill>
                  <a:latin typeface="+mn-lt"/>
                  <a:cs typeface="Arial"/>
                </a:rPr>
                <a:t>Heater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AE4A32-D1D9-854F-A264-0D78297D3F68}"/>
                </a:ext>
              </a:extLst>
            </p:cNvPr>
            <p:cNvSpPr txBox="1"/>
            <p:nvPr/>
          </p:nvSpPr>
          <p:spPr>
            <a:xfrm>
              <a:off x="5065612" y="5375702"/>
              <a:ext cx="5614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FF0000"/>
                  </a:solidFill>
                  <a:latin typeface="+mn-lt"/>
                  <a:cs typeface="Arial"/>
                </a:rPr>
                <a:t>Liquid</a:t>
              </a:r>
            </a:p>
            <a:p>
              <a:r>
                <a:rPr lang="en-US" sz="1000" b="1" dirty="0">
                  <a:solidFill>
                    <a:srgbClr val="FF0000"/>
                  </a:solidFill>
                  <a:latin typeface="+mn-lt"/>
                  <a:cs typeface="Arial"/>
                </a:rPr>
                <a:t>Drop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72A46F1-AEA3-A94F-968A-122B20AAF7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23" t="9806" r="8205" b="12656"/>
            <a:stretch/>
          </p:blipFill>
          <p:spPr bwMode="auto">
            <a:xfrm>
              <a:off x="5702358" y="3980871"/>
              <a:ext cx="3400005" cy="19960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083858-818C-4044-8350-D5DEDA44C9EE}"/>
                </a:ext>
              </a:extLst>
            </p:cNvPr>
            <p:cNvSpPr txBox="1"/>
            <p:nvPr/>
          </p:nvSpPr>
          <p:spPr>
            <a:xfrm>
              <a:off x="6477000" y="4461396"/>
              <a:ext cx="56061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00FF"/>
                  </a:solidFill>
                  <a:latin typeface="+mn-lt"/>
                  <a:cs typeface="Helvetica"/>
                </a:rPr>
                <a:t>Input Power</a:t>
              </a:r>
            </a:p>
            <a:p>
              <a:pPr algn="ctr"/>
              <a:r>
                <a:rPr lang="en-US" sz="1000" b="1" dirty="0">
                  <a:solidFill>
                    <a:srgbClr val="0000FF"/>
                  </a:solidFill>
                  <a:latin typeface="+mn-lt"/>
                  <a:cs typeface="Helvetica"/>
                </a:rPr>
                <a:t>3 W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51019DC-433E-4944-9579-5B31C968BEB2}"/>
                </a:ext>
              </a:extLst>
            </p:cNvPr>
            <p:cNvCxnSpPr/>
            <p:nvPr/>
          </p:nvCxnSpPr>
          <p:spPr>
            <a:xfrm flipV="1">
              <a:off x="7354155" y="5128586"/>
              <a:ext cx="0" cy="598808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7E1DE66-041C-A14A-96DE-F5ED36C0DF46}"/>
                </a:ext>
              </a:extLst>
            </p:cNvPr>
            <p:cNvCxnSpPr/>
            <p:nvPr/>
          </p:nvCxnSpPr>
          <p:spPr>
            <a:xfrm>
              <a:off x="7354155" y="4379832"/>
              <a:ext cx="0" cy="643164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5C8FE3-B64C-E346-B29D-B9E05A9477D2}"/>
                </a:ext>
              </a:extLst>
            </p:cNvPr>
            <p:cNvSpPr txBox="1"/>
            <p:nvPr/>
          </p:nvSpPr>
          <p:spPr>
            <a:xfrm rot="16200000">
              <a:off x="6714498" y="4509676"/>
              <a:ext cx="1024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  <a:latin typeface="Helvetica"/>
                  <a:cs typeface="Helvetica"/>
                </a:rPr>
                <a:t>Surface Tension</a:t>
              </a:r>
            </a:p>
            <a:p>
              <a:pPr algn="ctr"/>
              <a:r>
                <a:rPr lang="en-US" sz="900" dirty="0">
                  <a:solidFill>
                    <a:schemeClr val="bg1"/>
                  </a:solidFill>
                  <a:latin typeface="Helvetica"/>
                  <a:cs typeface="Helvetica"/>
                </a:rPr>
                <a:t>Flow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8586EB4-E5A8-4040-85A6-8EE2DC9468F4}"/>
                </a:ext>
              </a:extLst>
            </p:cNvPr>
            <p:cNvSpPr txBox="1"/>
            <p:nvPr/>
          </p:nvSpPr>
          <p:spPr>
            <a:xfrm rot="16200000">
              <a:off x="6907990" y="5328054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  <a:latin typeface="Helvetica"/>
                  <a:cs typeface="Helvetica"/>
                </a:rPr>
                <a:t>Capillary</a:t>
              </a:r>
            </a:p>
            <a:p>
              <a:pPr algn="ctr"/>
              <a:r>
                <a:rPr lang="en-US" sz="900" dirty="0">
                  <a:solidFill>
                    <a:schemeClr val="bg1"/>
                  </a:solidFill>
                  <a:latin typeface="Helvetica"/>
                  <a:cs typeface="Helvetica"/>
                </a:rPr>
                <a:t>Flow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66108D0-CB67-304C-BB1D-A397A31C20D1}"/>
                </a:ext>
              </a:extLst>
            </p:cNvPr>
            <p:cNvCxnSpPr/>
            <p:nvPr/>
          </p:nvCxnSpPr>
          <p:spPr>
            <a:xfrm>
              <a:off x="5475351" y="4604629"/>
              <a:ext cx="420699" cy="1842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8F37E36-3CDE-834B-A06C-4D7DE5231CD0}"/>
                </a:ext>
              </a:extLst>
            </p:cNvPr>
            <p:cNvCxnSpPr/>
            <p:nvPr/>
          </p:nvCxnSpPr>
          <p:spPr>
            <a:xfrm>
              <a:off x="5605947" y="5561058"/>
              <a:ext cx="427753" cy="8316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D6B8D8-28C0-2845-9E5A-DE6C086DAFE2}"/>
                </a:ext>
              </a:extLst>
            </p:cNvPr>
            <p:cNvSpPr txBox="1"/>
            <p:nvPr/>
          </p:nvSpPr>
          <p:spPr>
            <a:xfrm>
              <a:off x="5436940" y="6032085"/>
              <a:ext cx="3670724" cy="41549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latin typeface="Arial"/>
                  <a:cs typeface="Arial"/>
                </a:rPr>
                <a:t>Surface tension driven flow opposes the capillary return flow and leads to a flooding limitation in the heat pipe.</a:t>
              </a:r>
            </a:p>
          </p:txBody>
        </p:sp>
      </p:grpSp>
      <p:pic>
        <p:nvPicPr>
          <p:cNvPr id="26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19"/>
          <a:stretch>
            <a:fillRect/>
          </a:stretch>
        </p:blipFill>
        <p:spPr bwMode="auto">
          <a:xfrm>
            <a:off x="722313" y="3701708"/>
            <a:ext cx="3747911" cy="2209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26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Etc.,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800" b="1" dirty="0" smtClean="0">
                <a:solidFill>
                  <a:srgbClr val="000000"/>
                </a:solidFill>
                <a:ea typeface="Arial" pitchFamily="-110" charset="0"/>
                <a:cs typeface="Arial" pitchFamily="-110" charset="0"/>
              </a:rPr>
              <a:t>Acknowledgements:  </a:t>
            </a:r>
          </a:p>
          <a:p>
            <a:pPr marL="457200" lvl="1" indent="0">
              <a:lnSpc>
                <a:spcPct val="90000"/>
              </a:lnSpc>
              <a:spcBef>
                <a:spcPct val="50000"/>
              </a:spcBef>
              <a:buNone/>
            </a:pPr>
            <a:r>
              <a:rPr lang="en-US" sz="1600" b="1" dirty="0" smtClean="0">
                <a:solidFill>
                  <a:srgbClr val="000000"/>
                </a:solidFill>
                <a:ea typeface="Arial" pitchFamily="-110" charset="0"/>
                <a:cs typeface="Arial" pitchFamily="-110" charset="0"/>
              </a:rPr>
              <a:t>Funding </a:t>
            </a:r>
            <a:r>
              <a:rPr lang="en-US" sz="1600" b="1" dirty="0">
                <a:solidFill>
                  <a:srgbClr val="000000"/>
                </a:solidFill>
                <a:ea typeface="Arial" pitchFamily="-110" charset="0"/>
                <a:cs typeface="Arial" pitchFamily="-110" charset="0"/>
              </a:rPr>
              <a:t>provided by NASA’s Space Life and Physical Science Research and Applications Division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800" b="1" dirty="0" smtClean="0">
                <a:solidFill>
                  <a:srgbClr val="000000"/>
                </a:solidFill>
                <a:ea typeface="Arial" pitchFamily="-110" charset="0"/>
                <a:cs typeface="Arial" pitchFamily="-110" charset="0"/>
              </a:rPr>
              <a:t>Resources</a:t>
            </a:r>
            <a:endParaRPr lang="en-US" sz="1800" b="1" dirty="0">
              <a:solidFill>
                <a:srgbClr val="000000"/>
              </a:solidFill>
              <a:ea typeface="Arial" pitchFamily="-110" charset="0"/>
              <a:cs typeface="Arial" pitchFamily="-110" charset="0"/>
            </a:endParaRPr>
          </a:p>
          <a:p>
            <a:pPr lvl="1"/>
            <a:r>
              <a:rPr lang="en-US" sz="1600" dirty="0"/>
              <a:t>A Researcher’s Guide </a:t>
            </a:r>
            <a:r>
              <a:rPr lang="en-US" sz="1600" dirty="0" smtClean="0"/>
              <a:t>to Fluid Physics:  </a:t>
            </a:r>
            <a:r>
              <a:rPr lang="en-US" sz="1600" u="sng" dirty="0" smtClean="0">
                <a:hlinkClick r:id="rId2"/>
              </a:rPr>
              <a:t>https</a:t>
            </a:r>
            <a:r>
              <a:rPr lang="en-US" sz="1600" u="sng" dirty="0">
                <a:hlinkClick r:id="rId2"/>
              </a:rPr>
              <a:t>://</a:t>
            </a:r>
            <a:r>
              <a:rPr lang="en-US" sz="1600" u="sng" dirty="0" smtClean="0">
                <a:hlinkClick r:id="rId2"/>
              </a:rPr>
              <a:t>www.nasa.gov/sites/default/files/atoms/files/np-2015-10-033-jsc_fluid_physics-022416-508c_1.pdf</a:t>
            </a:r>
            <a:endParaRPr lang="en-US" sz="1600" u="sng" dirty="0" smtClean="0"/>
          </a:p>
          <a:p>
            <a:pPr lvl="1"/>
            <a:r>
              <a:rPr lang="en-US" sz="1600" b="1" dirty="0" smtClean="0"/>
              <a:t>Physical </a:t>
            </a:r>
            <a:r>
              <a:rPr lang="en-US" sz="1600" b="1" dirty="0"/>
              <a:t>Science Research </a:t>
            </a:r>
            <a:r>
              <a:rPr lang="en-US" sz="1600" b="1" dirty="0" smtClean="0"/>
              <a:t>Program at NASA Glenn Research Center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>
                <a:hlinkClick r:id="rId3"/>
              </a:rPr>
              <a:t>http://spaceflightsystems.grc.nasa.gov/sopo/ihho/psrp/</a:t>
            </a:r>
            <a:r>
              <a:rPr lang="en-US" sz="1600" dirty="0" smtClean="0"/>
              <a:t> 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endParaRPr lang="en-US" b="1" dirty="0">
              <a:solidFill>
                <a:srgbClr val="000000"/>
              </a:solidFill>
              <a:ea typeface="Arial" pitchFamily="-110" charset="0"/>
              <a:cs typeface="Arial" pitchFamily="-110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800" b="1" dirty="0">
                <a:solidFill>
                  <a:srgbClr val="000000"/>
                </a:solidFill>
                <a:ea typeface="Arial" pitchFamily="-110" charset="0"/>
                <a:cs typeface="Arial" pitchFamily="-110" charset="0"/>
              </a:rPr>
              <a:t>Contact </a:t>
            </a:r>
            <a:r>
              <a:rPr lang="en-US" sz="1800" b="1" dirty="0" smtClean="0">
                <a:solidFill>
                  <a:srgbClr val="000000"/>
                </a:solidFill>
                <a:ea typeface="Arial" pitchFamily="-110" charset="0"/>
                <a:cs typeface="Arial" pitchFamily="-110" charset="0"/>
              </a:rPr>
              <a:t>Info:  John </a:t>
            </a:r>
            <a:r>
              <a:rPr lang="en-US" sz="1800" b="1" dirty="0" err="1" smtClean="0">
                <a:solidFill>
                  <a:srgbClr val="000000"/>
                </a:solidFill>
                <a:ea typeface="Arial" pitchFamily="-110" charset="0"/>
                <a:cs typeface="Arial" pitchFamily="-110" charset="0"/>
              </a:rPr>
              <a:t>McQuillen,</a:t>
            </a:r>
            <a:r>
              <a:rPr lang="en-US" sz="1800" b="1" dirty="0" smtClean="0">
                <a:solidFill>
                  <a:srgbClr val="000000"/>
                </a:solidFill>
                <a:ea typeface="Arial" pitchFamily="-110" charset="0"/>
                <a:cs typeface="Arial" pitchFamily="-110" charset="0"/>
              </a:rPr>
              <a:t> (216)433-2876, John.B.Mcquillen@nasa.gov</a:t>
            </a:r>
            <a:endParaRPr lang="en-US" sz="1800" b="1" dirty="0">
              <a:solidFill>
                <a:srgbClr val="000000"/>
              </a:solidFill>
              <a:ea typeface="Arial" pitchFamily="-110" charset="0"/>
              <a:cs typeface="Arial" pitchFamily="-110" charset="0"/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1534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</TotalTime>
  <Words>350</Words>
  <Application>Microsoft Office PowerPoint</Application>
  <PresentationFormat>Widescreen</PresentationFormat>
  <Paragraphs>65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Cambria</vt:lpstr>
      <vt:lpstr>Helvetica</vt:lpstr>
      <vt:lpstr>Times</vt:lpstr>
      <vt:lpstr>Tw Cen MT</vt:lpstr>
      <vt:lpstr>Droplet</vt:lpstr>
      <vt:lpstr>Space Science 101:  Fluid Physics &amp; Complex Fluids </vt:lpstr>
      <vt:lpstr>Overview of Fluids Physics and Complex Fluids </vt:lpstr>
      <vt:lpstr>Relevance of Space Research in Fluids Physics and Complex Fluids to Earth &amp; Space Exploration</vt:lpstr>
      <vt:lpstr>Important Questions – what do we need to know about Fluids Physics and Complex Fluids to support space exploration?</vt:lpstr>
      <vt:lpstr>What have we learned about Fluids Physics and Complex Fluids that can only be revealed in the spaceflight environment?</vt:lpstr>
      <vt:lpstr>Pitfalls &amp; Lessons Learned</vt:lpstr>
      <vt:lpstr>Etc.,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Anjali Gupta</dc:creator>
  <cp:lastModifiedBy>Mcquillen, John B. (GRC-LTX0)</cp:lastModifiedBy>
  <cp:revision>26</cp:revision>
  <dcterms:created xsi:type="dcterms:W3CDTF">2018-10-04T18:50:24Z</dcterms:created>
  <dcterms:modified xsi:type="dcterms:W3CDTF">2018-10-29T21:15:02Z</dcterms:modified>
</cp:coreProperties>
</file>