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59" r:id="rId2"/>
    <p:sldId id="258" r:id="rId3"/>
    <p:sldId id="260" r:id="rId4"/>
    <p:sldId id="261" r:id="rId5"/>
    <p:sldId id="262" r:id="rId6"/>
    <p:sldId id="265" r:id="rId7"/>
    <p:sldId id="266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1020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840"/>
            <a:ext cx="9144000" cy="6858000"/>
          </a:xfrm>
          <a:prstGeom prst="rect">
            <a:avLst/>
          </a:prstGeom>
        </p:spPr>
      </p:pic>
      <p:sp>
        <p:nvSpPr>
          <p:cNvPr id="6" name="Text Box 74"/>
          <p:cNvSpPr txBox="1">
            <a:spLocks noChangeArrowheads="1"/>
          </p:cNvSpPr>
          <p:nvPr/>
        </p:nvSpPr>
        <p:spPr bwMode="auto">
          <a:xfrm>
            <a:off x="238125" y="544513"/>
            <a:ext cx="2124075" cy="184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600" dirty="0" smtClean="0">
                <a:solidFill>
                  <a:srgbClr val="FFFFFF"/>
                </a:solidFill>
                <a:latin typeface="Arial" charset="0"/>
                <a:ea typeface="ヒラギノ角ゴ Pro W3" charset="0"/>
              </a:rPr>
              <a:t>National Aeronautics and Space Administration</a:t>
            </a:r>
          </a:p>
        </p:txBody>
      </p:sp>
      <p:sp>
        <p:nvSpPr>
          <p:cNvPr id="7" name="Rectangle 162"/>
          <p:cNvSpPr>
            <a:spLocks noGrp="1" noChangeArrowheads="1"/>
          </p:cNvSpPr>
          <p:nvPr>
            <p:ph type="ctrTitle"/>
          </p:nvPr>
        </p:nvSpPr>
        <p:spPr>
          <a:xfrm>
            <a:off x="280988" y="1261278"/>
            <a:ext cx="7648575" cy="1001506"/>
          </a:xfrm>
          <a:ln>
            <a:noFill/>
          </a:ln>
        </p:spPr>
        <p:txBody>
          <a:bodyPr anchor="t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9" name="Rectangle 163"/>
          <p:cNvSpPr>
            <a:spLocks noGrp="1" noChangeArrowheads="1"/>
          </p:cNvSpPr>
          <p:nvPr>
            <p:ph type="subTitle" idx="1"/>
          </p:nvPr>
        </p:nvSpPr>
        <p:spPr>
          <a:xfrm>
            <a:off x="238126" y="4586701"/>
            <a:ext cx="3680249" cy="2033186"/>
          </a:xfrm>
          <a:ln>
            <a:noFill/>
          </a:ln>
        </p:spPr>
        <p:txBody>
          <a:bodyPr/>
          <a:lstStyle>
            <a:lvl1pPr>
              <a:buNone/>
              <a:defRPr sz="1600" b="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783119"/>
      </p:ext>
    </p:extLst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3pPr marL="515938" indent="-171450">
              <a:buFont typeface="Arial" panose="020B0604020202020204" pitchFamily="34" charset="0"/>
              <a:buChar char="•"/>
              <a:defRPr/>
            </a:lvl3pPr>
            <a:lvl4pPr marL="688975" indent="-173038">
              <a:buFont typeface="Arial" panose="020B0604020202020204" pitchFamily="34" charset="0"/>
              <a:buChar char="‒"/>
              <a:defRPr/>
            </a:lvl4pPr>
            <a:lvl5pPr marL="855663" indent="-166688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2F071-D9A6-3B4D-96F8-15231C279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93756"/>
      </p:ext>
    </p:extLst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362075"/>
            <a:ext cx="9144000" cy="5502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6459538" y="6357938"/>
            <a:ext cx="2057400" cy="365125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E3166D3B-435E-D84B-910A-A3156AB140C0}" type="slidenum">
              <a:rPr lang="en-US" sz="1200">
                <a:solidFill>
                  <a:srgbClr val="000000"/>
                </a:solidFill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358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 marL="515938" indent="-171450">
              <a:buFont typeface="Arial" panose="020B0604020202020204" pitchFamily="34" charset="0"/>
              <a:buChar char="•"/>
              <a:defRPr/>
            </a:lvl3pPr>
            <a:lvl4pPr marL="688975" indent="-173038">
              <a:buFont typeface="Arial" panose="020B0604020202020204" pitchFamily="34" charset="0"/>
              <a:buChar char="‒"/>
              <a:defRPr/>
            </a:lvl4pPr>
            <a:lvl5pPr marL="855663" indent="-166688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71264-8677-1B45-9070-7F0FB208BD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04612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CE558-C8E8-754E-BDDD-453AEA713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62026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318" y="997527"/>
            <a:ext cx="4292930" cy="568234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 marL="515938" indent="-171450">
              <a:buFont typeface="Arial" panose="020B0604020202020204" pitchFamily="34" charset="0"/>
              <a:buChar char="•"/>
              <a:defRPr sz="1800"/>
            </a:lvl3pPr>
            <a:lvl4pPr marL="688975" indent="-173038">
              <a:buFont typeface="Arial" panose="020B0604020202020204" pitchFamily="34" charset="0"/>
              <a:buChar char="‒"/>
              <a:defRPr sz="1600"/>
            </a:lvl4pPr>
            <a:lvl5pPr marL="855663" indent="-166688">
              <a:buFont typeface="Arial" panose="020B0604020202020204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7417" y="1009402"/>
            <a:ext cx="4293919" cy="568234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 marL="515938" indent="-171450">
              <a:buFont typeface="Arial" panose="020B0604020202020204" pitchFamily="34" charset="0"/>
              <a:buChar char="•"/>
              <a:defRPr sz="1800"/>
            </a:lvl3pPr>
            <a:lvl4pPr marL="688975" indent="-173038">
              <a:buFont typeface="Arial" panose="020B0604020202020204" pitchFamily="34" charset="0"/>
              <a:buChar char="‒"/>
              <a:defRPr sz="1600"/>
            </a:lvl4pPr>
            <a:lvl5pPr marL="855663" indent="-166688">
              <a:buFont typeface="Arial" panose="020B0604020202020204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E9DA5-67B9-584E-93EE-8FEA13DA4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65648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 marL="515938" indent="-171450">
              <a:buFont typeface="Arial" panose="020B0604020202020204" pitchFamily="34" charset="0"/>
              <a:buChar char="•"/>
              <a:defRPr sz="1600"/>
            </a:lvl3pPr>
            <a:lvl4pPr marL="688975" indent="-173038">
              <a:buFont typeface="Arial" panose="020B0604020202020204" pitchFamily="34" charset="0"/>
              <a:buChar char="‒"/>
              <a:defRPr sz="1400"/>
            </a:lvl4pPr>
            <a:lvl5pPr marL="855663" indent="-166688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 marL="515938" indent="-171450">
              <a:buFont typeface="Arial" panose="020B0604020202020204" pitchFamily="34" charset="0"/>
              <a:buChar char="•"/>
              <a:defRPr sz="1600"/>
            </a:lvl3pPr>
            <a:lvl4pPr marL="688975" indent="-173038">
              <a:buFont typeface="Arial" panose="020B0604020202020204" pitchFamily="34" charset="0"/>
              <a:buChar char="‒"/>
              <a:defRPr sz="1400"/>
            </a:lvl4pPr>
            <a:lvl5pPr marL="855663" indent="-166688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058E4-8218-2343-AEC9-6F173E454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11080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7CB66-C64C-A546-9B42-0861E1D08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45038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52AEF-9CE1-B34C-B204-5B5F17788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37787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 marL="515938" indent="-171450">
              <a:buFont typeface="Arial" panose="020B0604020202020204" pitchFamily="34" charset="0"/>
              <a:buChar char="•"/>
              <a:defRPr sz="2400"/>
            </a:lvl3pPr>
            <a:lvl4pPr marL="688975" indent="-173038">
              <a:buFont typeface="Arial" panose="020B0604020202020204" pitchFamily="34" charset="0"/>
              <a:buChar char="‒"/>
              <a:defRPr sz="2000"/>
            </a:lvl4pPr>
            <a:lvl5pPr marL="855663" indent="-166688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9649D-D52A-F449-BAB8-D0074592B2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9366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45374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65919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02048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5C9B5-CC82-F246-B0CF-410778871D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115908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ChangeArrowheads="1"/>
          </p:cNvSpPr>
          <p:nvPr/>
        </p:nvSpPr>
        <p:spPr bwMode="auto">
          <a:xfrm>
            <a:off x="0" y="0"/>
            <a:ext cx="9144000" cy="846138"/>
          </a:xfrm>
          <a:prstGeom prst="rect">
            <a:avLst/>
          </a:prstGeom>
          <a:solidFill>
            <a:srgbClr val="000000"/>
          </a:solidFill>
          <a:ln>
            <a:noFill/>
          </a:ln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endParaRPr lang="en-US" altLang="en-US" sz="1800" smtClean="0">
              <a:solidFill>
                <a:srgbClr val="000000"/>
              </a:solidFill>
              <a:latin typeface="Arial" pitchFamily="34" charset="0"/>
              <a:cs typeface="ＭＳ Ｐゴシック" charset="0"/>
            </a:endParaRPr>
          </a:p>
        </p:txBody>
      </p:sp>
      <p:pic>
        <p:nvPicPr>
          <p:cNvPr id="1027" name="Picture 7" descr="NASA insignia RGB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8025" y="158750"/>
            <a:ext cx="7175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1124730" y="0"/>
            <a:ext cx="7189007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36537" y="1003299"/>
            <a:ext cx="8681831" cy="562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98674" y="6626431"/>
            <a:ext cx="445325" cy="23156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2CDA-8AE1-6245-9832-4BD5932C51ED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9" y="154302"/>
            <a:ext cx="1077231" cy="60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7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7" r:id="rId11"/>
  </p:sldLayoutIdLst>
  <p:transition advClick="0"/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latin typeface="Arial"/>
          <a:ea typeface="ヒラギノ角ゴ Pro W3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177800" indent="-1778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b="1" kern="1200">
          <a:solidFill>
            <a:schemeClr val="tx1"/>
          </a:solidFill>
          <a:latin typeface="Arial"/>
          <a:ea typeface="ヒラギノ角ゴ Pro W3" charset="-128"/>
          <a:cs typeface="Arial"/>
        </a:defRPr>
      </a:lvl1pPr>
      <a:lvl2pPr marL="344488" indent="-173038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Arial"/>
          <a:ea typeface="ヒラギノ角ゴ Pro W3" charset="-128"/>
          <a:cs typeface="Arial"/>
        </a:defRPr>
      </a:lvl2pPr>
      <a:lvl3pPr marL="515938" indent="-171450" algn="l" defTabSz="457200" rtl="0" eaLnBrk="1" fontAlgn="base" hangingPunct="1">
        <a:spcBef>
          <a:spcPct val="20000"/>
        </a:spcBef>
        <a:spcAft>
          <a:spcPct val="0"/>
        </a:spcAft>
        <a:buSzPct val="66000"/>
        <a:buFont typeface="Wingdings" panose="05000000000000000000" pitchFamily="2" charset="2"/>
        <a:buChar char="Ø"/>
        <a:defRPr sz="1600" kern="1200">
          <a:solidFill>
            <a:schemeClr val="tx1"/>
          </a:solidFill>
          <a:latin typeface="Arial"/>
          <a:ea typeface="ヒラギノ角ゴ Pro W3" charset="-128"/>
          <a:cs typeface="Arial"/>
        </a:defRPr>
      </a:lvl3pPr>
      <a:lvl4pPr marL="688975" indent="-173038" algn="l" defTabSz="457200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/>
          <a:ea typeface="ヒラギノ角ゴ Pro W3" charset="-128"/>
          <a:cs typeface="Arial"/>
        </a:defRPr>
      </a:lvl4pPr>
      <a:lvl5pPr marL="855663" indent="-166688" algn="l" defTabSz="457200" rtl="0" eaLnBrk="1" fontAlgn="base" hangingPunct="1">
        <a:spcBef>
          <a:spcPct val="20000"/>
        </a:spcBef>
        <a:spcAft>
          <a:spcPct val="0"/>
        </a:spcAft>
        <a:buSzPct val="67000"/>
        <a:buFont typeface="Wingdings" panose="05000000000000000000" pitchFamily="2" charset="2"/>
        <a:buChar char="v"/>
        <a:tabLst>
          <a:tab pos="914400" algn="l"/>
        </a:tabLst>
        <a:defRPr sz="1200" kern="1200">
          <a:solidFill>
            <a:schemeClr val="tx1"/>
          </a:solidFill>
          <a:latin typeface="Arial"/>
          <a:ea typeface="ヒラギノ角ゴ Pro W3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0988" y="1261278"/>
            <a:ext cx="8182788" cy="1001506"/>
          </a:xfrm>
        </p:spPr>
        <p:txBody>
          <a:bodyPr/>
          <a:lstStyle/>
          <a:p>
            <a:r>
              <a:rPr lang="en-US" dirty="0" smtClean="0"/>
              <a:t>Overview of Materials Science &amp; Biophysics Research From The SLPSRA Program at MSFC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Jan Rogers</a:t>
            </a:r>
          </a:p>
          <a:p>
            <a:r>
              <a:rPr lang="en-US" dirty="0" smtClean="0"/>
              <a:t>Michael </a:t>
            </a:r>
            <a:r>
              <a:rPr lang="en-US" dirty="0" err="1" smtClean="0"/>
              <a:t>SanSoucie</a:t>
            </a:r>
            <a:endParaRPr lang="en-US" dirty="0" smtClean="0"/>
          </a:p>
          <a:p>
            <a:r>
              <a:rPr lang="en-US" dirty="0" smtClean="0"/>
              <a:t>Pam </a:t>
            </a:r>
            <a:r>
              <a:rPr lang="en-US" dirty="0" err="1" smtClean="0"/>
              <a:t>Twigg</a:t>
            </a:r>
            <a:endParaRPr lang="en-US" dirty="0" smtClean="0"/>
          </a:p>
          <a:p>
            <a:r>
              <a:rPr lang="en-US" dirty="0" smtClean="0"/>
              <a:t>Shawn Reagan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105607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Microgravity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Microgravity Investigation of Cement Solidification (MICS)</a:t>
            </a:r>
          </a:p>
          <a:p>
            <a:pPr lvl="1"/>
            <a:r>
              <a:rPr lang="en-US" dirty="0" smtClean="0"/>
              <a:t>Dr. Aleksandra </a:t>
            </a:r>
            <a:r>
              <a:rPr lang="en-US" dirty="0" err="1" smtClean="0"/>
              <a:t>Radlińska</a:t>
            </a:r>
            <a:r>
              <a:rPr lang="en-US" dirty="0" smtClean="0"/>
              <a:t>, Penn State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International Space Station (ISS) provides a long-duration spaceflight environment for conducting microgravity experiments</a:t>
            </a:r>
          </a:p>
          <a:p>
            <a:r>
              <a:rPr lang="en-US" dirty="0" smtClean="0"/>
              <a:t>The microgravity environment greatly reduces buoyancy-driven convection, pressure head and sedimentation in fluids.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671264-8677-1B45-9070-7F0FB208BD3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170" y="1703407"/>
            <a:ext cx="2185304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05" y="1704371"/>
            <a:ext cx="2073155" cy="1143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67393" y="4420183"/>
            <a:ext cx="2484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Penn State </a:t>
            </a:r>
            <a:r>
              <a:rPr lang="en-US" sz="1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doctoral candidate</a:t>
            </a: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Juliana Neves with box containing MICS samples returned from the ISS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2" b="30071"/>
          <a:stretch/>
        </p:blipFill>
        <p:spPr>
          <a:xfrm>
            <a:off x="6522058" y="2283270"/>
            <a:ext cx="2176616" cy="2136913"/>
          </a:xfrm>
          <a:prstGeom prst="rect">
            <a:avLst/>
          </a:prstGeom>
        </p:spPr>
      </p:pic>
      <p:pic>
        <p:nvPicPr>
          <p:cNvPr id="10" name="ConcreteExperiment space to grou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5974" y="2947813"/>
            <a:ext cx="4779534" cy="268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7905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Microgravity Materials Science Community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538" y="1003299"/>
            <a:ext cx="4373768" cy="5623131"/>
          </a:xfrm>
        </p:spPr>
        <p:txBody>
          <a:bodyPr/>
          <a:lstStyle/>
          <a:p>
            <a:r>
              <a:rPr lang="en-US" dirty="0" smtClean="0"/>
              <a:t>More than 40 current Grants and activities</a:t>
            </a:r>
          </a:p>
          <a:p>
            <a:r>
              <a:rPr lang="en-US" dirty="0" smtClean="0"/>
              <a:t>International Partners including: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International collaborators including:</a:t>
            </a:r>
          </a:p>
          <a:p>
            <a:pPr lvl="1"/>
            <a:r>
              <a:rPr lang="en-US" sz="1400" dirty="0" smtClean="0"/>
              <a:t>Austria</a:t>
            </a:r>
          </a:p>
          <a:p>
            <a:pPr lvl="1"/>
            <a:r>
              <a:rPr lang="en-US" sz="1400" dirty="0" smtClean="0"/>
              <a:t>Belgium</a:t>
            </a:r>
          </a:p>
          <a:p>
            <a:pPr lvl="1"/>
            <a:r>
              <a:rPr lang="en-US" sz="1400" dirty="0" smtClean="0"/>
              <a:t>Canada</a:t>
            </a:r>
          </a:p>
          <a:p>
            <a:pPr lvl="1"/>
            <a:r>
              <a:rPr lang="en-US" sz="1400" dirty="0" smtClean="0"/>
              <a:t>Germany</a:t>
            </a:r>
          </a:p>
          <a:p>
            <a:pPr lvl="1"/>
            <a:r>
              <a:rPr lang="en-US" sz="1400" dirty="0" smtClean="0"/>
              <a:t>Japan</a:t>
            </a:r>
          </a:p>
          <a:p>
            <a:pPr lvl="1"/>
            <a:r>
              <a:rPr lang="en-US" sz="1400" dirty="0" smtClean="0"/>
              <a:t>Russia</a:t>
            </a:r>
          </a:p>
          <a:p>
            <a:pPr lvl="1"/>
            <a:r>
              <a:rPr lang="en-US" sz="1400" dirty="0" smtClean="0"/>
              <a:t>South Korea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671264-8677-1B45-9070-7F0FB208BD3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19752" y="3018760"/>
            <a:ext cx="4098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Group photo during an ISS-EML International Working Group (IWG) meeting in Cologne, Germany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752" y="965337"/>
            <a:ext cx="4114800" cy="2057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19752" y="6231655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An Astronaut performing protein crystal growth experiments on the ISS.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752" y="3913664"/>
            <a:ext cx="4114800" cy="2314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56" y="2288222"/>
            <a:ext cx="1335366" cy="4847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075" y="2076487"/>
            <a:ext cx="1093415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31" y="3205878"/>
            <a:ext cx="1470991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235" y="3205878"/>
            <a:ext cx="913094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0680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 Science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537" y="1003299"/>
            <a:ext cx="5320371" cy="5623131"/>
          </a:xfrm>
        </p:spPr>
        <p:txBody>
          <a:bodyPr/>
          <a:lstStyle/>
          <a:p>
            <a:r>
              <a:rPr lang="en-US" sz="1400" dirty="0" smtClean="0"/>
              <a:t>A large variety of Materials Science research is either ongoing or planned on ISS</a:t>
            </a:r>
          </a:p>
          <a:p>
            <a:pPr lvl="1"/>
            <a:r>
              <a:rPr lang="en-US" sz="1400" dirty="0" smtClean="0"/>
              <a:t>Metals &amp; Semiconductors research</a:t>
            </a:r>
          </a:p>
          <a:p>
            <a:pPr lvl="2"/>
            <a:r>
              <a:rPr lang="en-US" sz="1200" dirty="0" smtClean="0"/>
              <a:t>Isothermal Processes</a:t>
            </a:r>
          </a:p>
          <a:p>
            <a:pPr lvl="3"/>
            <a:r>
              <a:rPr lang="en-US" sz="1100" dirty="0" smtClean="0"/>
              <a:t>Current Experiments:  GEDS</a:t>
            </a:r>
            <a:r>
              <a:rPr lang="en-US" sz="1100" dirty="0"/>
              <a:t>, FAMIS, DECLIC </a:t>
            </a:r>
            <a:r>
              <a:rPr lang="en-US" sz="1100" dirty="0" smtClean="0"/>
              <a:t>DSI</a:t>
            </a:r>
          </a:p>
          <a:p>
            <a:pPr lvl="2"/>
            <a:r>
              <a:rPr lang="en-US" sz="1200" dirty="0"/>
              <a:t>Directional </a:t>
            </a:r>
            <a:r>
              <a:rPr lang="en-US" sz="1200" dirty="0" smtClean="0"/>
              <a:t>Solidification </a:t>
            </a:r>
          </a:p>
          <a:p>
            <a:pPr lvl="3"/>
            <a:r>
              <a:rPr lang="en-US" sz="1100" dirty="0"/>
              <a:t>Current </a:t>
            </a:r>
            <a:r>
              <a:rPr lang="en-US" sz="1100" dirty="0" smtClean="0"/>
              <a:t>Experiments:  </a:t>
            </a:r>
            <a:r>
              <a:rPr lang="en-US" sz="1100" dirty="0"/>
              <a:t>SETA, </a:t>
            </a:r>
            <a:r>
              <a:rPr lang="en-US" sz="1100" dirty="0" smtClean="0"/>
              <a:t>CETSOL</a:t>
            </a:r>
          </a:p>
          <a:p>
            <a:pPr lvl="2"/>
            <a:r>
              <a:rPr lang="en-US" sz="1200" dirty="0"/>
              <a:t>Crystal Formation </a:t>
            </a:r>
            <a:endParaRPr lang="en-US" sz="1200" dirty="0" smtClean="0"/>
          </a:p>
          <a:p>
            <a:pPr lvl="3"/>
            <a:r>
              <a:rPr lang="en-US" sz="1100" dirty="0"/>
              <a:t>Current </a:t>
            </a:r>
            <a:r>
              <a:rPr lang="en-US" sz="1100" dirty="0" smtClean="0"/>
              <a:t>Experiment:  GTS</a:t>
            </a:r>
            <a:endParaRPr lang="en-US" sz="1100" dirty="0"/>
          </a:p>
          <a:p>
            <a:pPr lvl="3"/>
            <a:r>
              <a:rPr lang="en-US" sz="1100" dirty="0" err="1" smtClean="0"/>
              <a:t>Solidificaton</a:t>
            </a:r>
            <a:r>
              <a:rPr lang="en-US" sz="1100" dirty="0" smtClean="0"/>
              <a:t> </a:t>
            </a:r>
            <a:r>
              <a:rPr lang="en-US" sz="1100" dirty="0"/>
              <a:t>Microstructure, Cement, Brazing and Freeze Casting Reference </a:t>
            </a:r>
            <a:r>
              <a:rPr lang="en-US" sz="1100" dirty="0" smtClean="0"/>
              <a:t>Experiments</a:t>
            </a:r>
          </a:p>
          <a:p>
            <a:pPr lvl="3"/>
            <a:endParaRPr lang="en-US" sz="1100" dirty="0" smtClean="0"/>
          </a:p>
          <a:p>
            <a:pPr lvl="1"/>
            <a:r>
              <a:rPr lang="en-US" sz="1400" dirty="0" smtClean="0"/>
              <a:t>Thermophysical Properties research</a:t>
            </a:r>
          </a:p>
          <a:p>
            <a:pPr lvl="2"/>
            <a:r>
              <a:rPr lang="en-US" sz="1200" dirty="0" smtClean="0"/>
              <a:t>ESA Electromagnetic levitation (ISS-EML)</a:t>
            </a:r>
          </a:p>
          <a:p>
            <a:pPr lvl="2"/>
            <a:r>
              <a:rPr lang="en-US" sz="1200" dirty="0" smtClean="0"/>
              <a:t>JAXA Electrostatic Levitation Furnace (ELF)</a:t>
            </a:r>
            <a:endParaRPr lang="en-US" sz="1200" dirty="0"/>
          </a:p>
          <a:p>
            <a:pPr lvl="2"/>
            <a:r>
              <a:rPr lang="en-US" sz="1200" dirty="0"/>
              <a:t>Low to near zero fluid flow in </a:t>
            </a:r>
            <a:r>
              <a:rPr lang="en-US" sz="1200" dirty="0" smtClean="0"/>
              <a:t>levitated samples in microgravity</a:t>
            </a:r>
          </a:p>
          <a:p>
            <a:pPr lvl="2"/>
            <a:r>
              <a:rPr lang="en-US" sz="1200" dirty="0" smtClean="0"/>
              <a:t>Measurements of density, specific heat, surface tension, and viscosity</a:t>
            </a:r>
          </a:p>
          <a:p>
            <a:pPr lvl="3"/>
            <a:r>
              <a:rPr lang="en-US" sz="1100" dirty="0" smtClean="0"/>
              <a:t>On metals, semiconductors, oxides, and glasses</a:t>
            </a:r>
          </a:p>
          <a:p>
            <a:pPr lvl="2"/>
            <a:r>
              <a:rPr lang="en-US" sz="1200" dirty="0" smtClean="0"/>
              <a:t>Current ISS-EML experiments: ELFSTONE, ICOPROSOL, PARSEC, THERMOLAB, QUASI</a:t>
            </a:r>
          </a:p>
          <a:p>
            <a:pPr lvl="2"/>
            <a:r>
              <a:rPr lang="en-US" sz="1200" dirty="0" smtClean="0"/>
              <a:t>Current </a:t>
            </a:r>
            <a:r>
              <a:rPr lang="en-US" sz="1200" dirty="0"/>
              <a:t>ELF experiment: Modeling and Simulation of Electrostatically Levitated Multiphase Liquid </a:t>
            </a:r>
            <a:r>
              <a:rPr lang="en-US" sz="1200" dirty="0" smtClean="0"/>
              <a:t>Drops</a:t>
            </a:r>
          </a:p>
          <a:p>
            <a:pPr lvl="3"/>
            <a:r>
              <a:rPr lang="en-US" sz="1000" dirty="0" smtClean="0"/>
              <a:t>Goal: measure the </a:t>
            </a:r>
            <a:r>
              <a:rPr lang="en-US" sz="1000" dirty="0"/>
              <a:t>interfacial tension between molten iron and slag. The results of the project </a:t>
            </a:r>
            <a:r>
              <a:rPr lang="en-US" sz="1000" dirty="0" smtClean="0"/>
              <a:t>could help with more </a:t>
            </a:r>
            <a:r>
              <a:rPr lang="en-US" sz="1000" dirty="0"/>
              <a:t>efficient production of higher quality </a:t>
            </a:r>
            <a:r>
              <a:rPr lang="en-US" sz="1000" dirty="0" smtClean="0"/>
              <a:t>steel</a:t>
            </a:r>
            <a:endParaRPr lang="en-US" sz="1000" dirty="0"/>
          </a:p>
          <a:p>
            <a:pPr lvl="2"/>
            <a:r>
              <a:rPr lang="en-US" sz="1200" dirty="0" smtClean="0"/>
              <a:t>Planned ELF experiment: </a:t>
            </a:r>
            <a:r>
              <a:rPr lang="en-US" sz="1200" dirty="0" err="1" smtClean="0"/>
              <a:t>MaterialsLab</a:t>
            </a:r>
            <a:r>
              <a:rPr lang="en-US" sz="1200" dirty="0" smtClean="0"/>
              <a:t> Thermophysical Properties Reference Experiment</a:t>
            </a:r>
            <a:endParaRPr lang="en-US" sz="1200" dirty="0"/>
          </a:p>
          <a:p>
            <a:pPr lvl="2"/>
            <a:endParaRPr lang="en-US" sz="1200" dirty="0"/>
          </a:p>
          <a:p>
            <a:pPr lvl="2"/>
            <a:endParaRPr lang="en-US" sz="1200" dirty="0" smtClean="0"/>
          </a:p>
          <a:p>
            <a:pPr lvl="3"/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671264-8677-1B45-9070-7F0FB208BD3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557652" y="2900446"/>
            <a:ext cx="35206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kern="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2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endrites grown in Isothermal Dendritic Growth Experiment (IDGE).</a:t>
            </a:r>
            <a:endParaRPr lang="en-US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58773" y="5878984"/>
            <a:ext cx="35195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kern="0" dirty="0">
                <a:latin typeface="Arial" panose="020B0604020202020204" pitchFamily="34" charset="0"/>
                <a:cs typeface="Arial" panose="020B0604020202020204" pitchFamily="34" charset="0"/>
              </a:rPr>
              <a:t>ISS-EML image of molten iron-chromium-nickel steel casting alloy showing solidification of primary ferrite and subsequent conversion to secondary austenite.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6"/>
          <a:stretch/>
        </p:blipFill>
        <p:spPr>
          <a:xfrm>
            <a:off x="5557652" y="1216832"/>
            <a:ext cx="3521413" cy="1690621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2954" y="3570959"/>
            <a:ext cx="192505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1068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Biophysics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538" y="1003299"/>
            <a:ext cx="4459820" cy="1798423"/>
          </a:xfrm>
        </p:spPr>
        <p:txBody>
          <a:bodyPr/>
          <a:lstStyle/>
          <a:p>
            <a:r>
              <a:rPr lang="en-US" b="0" dirty="0" smtClean="0"/>
              <a:t>An example of biophysics research is protein crystal growth (PCG).</a:t>
            </a:r>
          </a:p>
          <a:p>
            <a:endParaRPr lang="en-US" b="0" dirty="0" smtClean="0"/>
          </a:p>
          <a:p>
            <a:r>
              <a:rPr lang="en-US" b="0" dirty="0" smtClean="0"/>
              <a:t>Microgravity missions </a:t>
            </a:r>
            <a:r>
              <a:rPr lang="en-US" b="0" dirty="0"/>
              <a:t>have shown that crystals of </a:t>
            </a:r>
            <a:r>
              <a:rPr lang="en-US" b="0" dirty="0" smtClean="0"/>
              <a:t>some proteins </a:t>
            </a:r>
            <a:r>
              <a:rPr lang="en-US" b="0" dirty="0"/>
              <a:t>(and other complex biological </a:t>
            </a:r>
            <a:r>
              <a:rPr lang="en-US" b="0" dirty="0" smtClean="0"/>
              <a:t>molecules such </a:t>
            </a:r>
            <a:r>
              <a:rPr lang="en-US" b="0" dirty="0"/>
              <a:t>as viruses) grown on orbit are larger </a:t>
            </a:r>
            <a:r>
              <a:rPr lang="en-US" b="0" dirty="0" smtClean="0"/>
              <a:t>and have </a:t>
            </a:r>
            <a:r>
              <a:rPr lang="en-US" b="0" dirty="0"/>
              <a:t>fewer defects than those grown on Earth.</a:t>
            </a:r>
            <a:endParaRPr lang="en-US" b="0" dirty="0" smtClean="0"/>
          </a:p>
          <a:p>
            <a:endParaRPr lang="en-US" b="0" dirty="0" smtClean="0"/>
          </a:p>
          <a:p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671264-8677-1B45-9070-7F0FB208BD3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9" name="Picture 8" descr="lysozyme cassette 1 cap 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913" y="4061527"/>
            <a:ext cx="3251200" cy="1828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62565" y="5890327"/>
            <a:ext cx="35195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Lysozyme </a:t>
            </a:r>
            <a:r>
              <a:rPr lang="en-US" sz="1200" kern="0" dirty="0">
                <a:latin typeface="Arial" panose="020B0604020202020204" pitchFamily="34" charset="0"/>
                <a:cs typeface="Arial" panose="020B0604020202020204" pitchFamily="34" charset="0"/>
              </a:rPr>
              <a:t>crystals grown on ISS during ops in July 2018/ Returned on </a:t>
            </a:r>
            <a:r>
              <a:rPr lang="en-US" sz="12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SpaceX-15</a:t>
            </a:r>
            <a:r>
              <a:rPr lang="en-US" sz="1200" kern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7"/>
          <a:stretch>
            <a:fillRect/>
          </a:stretch>
        </p:blipFill>
        <p:spPr>
          <a:xfrm>
            <a:off x="7040994" y="930447"/>
            <a:ext cx="1657680" cy="1820132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 l="9706" t="8205" r="9142" b="20548"/>
          <a:stretch>
            <a:fillRect/>
          </a:stretch>
        </p:blipFill>
        <p:spPr bwMode="auto">
          <a:xfrm>
            <a:off x="5112842" y="2275845"/>
            <a:ext cx="2020055" cy="152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 l="26624" t="30562" r="28209" b="33557"/>
          <a:stretch>
            <a:fillRect/>
          </a:stretch>
        </p:blipFill>
        <p:spPr bwMode="auto">
          <a:xfrm>
            <a:off x="5414833" y="1740505"/>
            <a:ext cx="1130031" cy="9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5123774" y="3799066"/>
            <a:ext cx="35749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PCG hardware used in space.</a:t>
            </a:r>
            <a:endParaRPr lang="en-US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350461" y="4895586"/>
            <a:ext cx="4046736" cy="176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7800" indent="-1778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defRPr b="1"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1pPr>
            <a:lvl2pPr marL="344488" indent="-17303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2pPr>
            <a:lvl3pPr marL="515938" indent="-1714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66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3pPr>
            <a:lvl4pPr marL="688975" indent="-17303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‒"/>
              <a:defRPr sz="1400"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4pPr>
            <a:lvl5pPr marL="855663" indent="-1666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67000"/>
              <a:buFont typeface="Arial" panose="020B0604020202020204" pitchFamily="34" charset="0"/>
              <a:buChar char="•"/>
              <a:tabLst>
                <a:tab pos="914400" algn="l"/>
              </a:tabLst>
              <a:defRPr sz="1200"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/>
              <a:t>The improved data from the space-grown crystals significantly enhance scientists’ understanding of the protein’s structure and this information can be used to support structure-based drug design.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320389"/>
      </p:ext>
    </p:extLst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702" y="1003299"/>
            <a:ext cx="3349118" cy="5623131"/>
          </a:xfrm>
        </p:spPr>
        <p:txBody>
          <a:bodyPr/>
          <a:lstStyle/>
          <a:p>
            <a:r>
              <a:rPr lang="en-US" sz="1400" dirty="0" smtClean="0"/>
              <a:t>Our materials research programs </a:t>
            </a:r>
            <a:r>
              <a:rPr lang="en-US" sz="1400" dirty="0" smtClean="0"/>
              <a:t>study </a:t>
            </a:r>
            <a:r>
              <a:rPr lang="en-US" sz="1400" dirty="0" smtClean="0"/>
              <a:t>materials with these applications:</a:t>
            </a:r>
          </a:p>
          <a:p>
            <a:pPr lvl="1"/>
            <a:r>
              <a:rPr lang="en-US" sz="1400" dirty="0" smtClean="0"/>
              <a:t>Semiconductors</a:t>
            </a:r>
          </a:p>
          <a:p>
            <a:pPr lvl="1"/>
            <a:r>
              <a:rPr lang="en-US" sz="1400" dirty="0" smtClean="0"/>
              <a:t>Welding</a:t>
            </a:r>
          </a:p>
          <a:p>
            <a:pPr lvl="1"/>
            <a:r>
              <a:rPr lang="en-US" sz="1400" dirty="0" smtClean="0"/>
              <a:t>Casting</a:t>
            </a:r>
          </a:p>
          <a:p>
            <a:pPr lvl="1"/>
            <a:r>
              <a:rPr lang="en-US" sz="1400" dirty="0" smtClean="0"/>
              <a:t>Alloy development</a:t>
            </a:r>
          </a:p>
          <a:p>
            <a:pPr lvl="1"/>
            <a:r>
              <a:rPr lang="en-US" sz="1400" dirty="0" smtClean="0"/>
              <a:t>Glass </a:t>
            </a:r>
            <a:r>
              <a:rPr lang="en-US" sz="1400" dirty="0" smtClean="0"/>
              <a:t>processing</a:t>
            </a:r>
          </a:p>
          <a:p>
            <a:pPr lvl="1"/>
            <a:r>
              <a:rPr lang="en-US" sz="1400" dirty="0"/>
              <a:t>New materials for optical devices, lasers, and </a:t>
            </a:r>
            <a:r>
              <a:rPr lang="en-US" sz="1400" dirty="0" smtClean="0"/>
              <a:t>photonics</a:t>
            </a:r>
            <a:endParaRPr lang="en-US" sz="1400" dirty="0" smtClean="0"/>
          </a:p>
          <a:p>
            <a:pPr lvl="1"/>
            <a:r>
              <a:rPr lang="en-US" sz="1400" dirty="0"/>
              <a:t>New materials needed for extreme environments </a:t>
            </a:r>
            <a:r>
              <a:rPr lang="en-US" sz="1400" dirty="0" smtClean="0"/>
              <a:t>(i.e. space or celestial surfaces)</a:t>
            </a:r>
            <a:endParaRPr lang="en-US" sz="1400" dirty="0" smtClean="0"/>
          </a:p>
          <a:p>
            <a:pPr marL="171450" lvl="1" indent="0">
              <a:buNone/>
            </a:pPr>
            <a:endParaRPr lang="en-US" sz="1400" dirty="0"/>
          </a:p>
          <a:p>
            <a:r>
              <a:rPr lang="en-US" sz="1400" dirty="0" smtClean="0"/>
              <a:t>Our PCG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research efforts are focused on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understanding: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physics of improved protein crystal quality in microgravity</a:t>
            </a:r>
          </a:p>
          <a:p>
            <a:pPr lvl="1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Establishing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protocols for setting up and optimizing crystallization experiments on ISS.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High quality crystals can be used to help develop new pharmaceuticals.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Exploration &amp; Earth Benefits From Research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671264-8677-1B45-9070-7F0FB208BD3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3554039" y="3924961"/>
            <a:ext cx="5510675" cy="253910"/>
          </a:xfrm>
          <a:prstGeom prst="rect">
            <a:avLst/>
          </a:prstGeom>
          <a:ln>
            <a:solidFill>
              <a:schemeClr val="tx1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73" tIns="34287" rIns="68573" bIns="3428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200" b="1" dirty="0"/>
              <a:t>Microgravity solidified Al-7% Si alloy shows a uniform dendritic network </a:t>
            </a:r>
          </a:p>
        </p:txBody>
      </p:sp>
      <p:pic>
        <p:nvPicPr>
          <p:cNvPr id="11" name="Picture 2" descr="D:\Documents and Settings\rgrugel\Desktop\MICAST7 Macros\MICAST7 Macro 3T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1" t="6471" r="9245" b="3166"/>
          <a:stretch>
            <a:fillRect/>
          </a:stretch>
        </p:blipFill>
        <p:spPr bwMode="auto">
          <a:xfrm>
            <a:off x="6757755" y="4265420"/>
            <a:ext cx="1352129" cy="127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rgrugel\Desktop\P10205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655" y="4399558"/>
            <a:ext cx="1388416" cy="184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flipH="1">
            <a:off x="5102306" y="4849595"/>
            <a:ext cx="1527213" cy="310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21569457">
            <a:off x="5234339" y="4626236"/>
            <a:ext cx="1266999" cy="427034"/>
          </a:xfrm>
          <a:prstGeom prst="rect">
            <a:avLst/>
          </a:prstGeom>
          <a:noFill/>
        </p:spPr>
        <p:txBody>
          <a:bodyPr wrap="none" lIns="68573" tIns="34287" rIns="68573" bIns="34287" rtlCol="0">
            <a:spAutoFit/>
          </a:bodyPr>
          <a:lstStyle/>
          <a:p>
            <a:r>
              <a:rPr lang="en-US" sz="975" b="1" dirty="0"/>
              <a:t>Apply Microgravity</a:t>
            </a:r>
          </a:p>
          <a:p>
            <a:endParaRPr lang="en-US" sz="375" b="1" dirty="0"/>
          </a:p>
          <a:p>
            <a:r>
              <a:rPr lang="en-US" sz="975" b="1" dirty="0"/>
              <a:t>Gained Knowledge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102306" y="6046988"/>
            <a:ext cx="162178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6" descr="C:\Users\rgrugel\Desktop\jet turbi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420" y="5619701"/>
            <a:ext cx="1511187" cy="94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165350" y="5666417"/>
            <a:ext cx="1324707" cy="577075"/>
          </a:xfrm>
          <a:prstGeom prst="rect">
            <a:avLst/>
          </a:prstGeom>
          <a:noFill/>
        </p:spPr>
        <p:txBody>
          <a:bodyPr wrap="none" lIns="68573" tIns="34287" rIns="68573" bIns="34287" rtlCol="0">
            <a:spAutoFit/>
          </a:bodyPr>
          <a:lstStyle/>
          <a:p>
            <a:r>
              <a:rPr lang="en-US" sz="975" b="1" dirty="0"/>
              <a:t>Higher Temperature</a:t>
            </a:r>
          </a:p>
          <a:p>
            <a:r>
              <a:rPr lang="en-US" sz="975" b="1" dirty="0"/>
              <a:t>Greater Efficiency</a:t>
            </a:r>
          </a:p>
          <a:p>
            <a:endParaRPr lang="en-US" sz="375" b="1" dirty="0"/>
          </a:p>
          <a:p>
            <a:r>
              <a:rPr lang="en-US" sz="975" b="1" dirty="0"/>
              <a:t>Longer Life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799369" y="4186399"/>
            <a:ext cx="927058" cy="32400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255" y="898670"/>
            <a:ext cx="2063018" cy="198996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954231" y="2898949"/>
            <a:ext cx="30434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An aluminum-7wt% silicon sample directionally solidified on the ISS. The applications of this science are </a:t>
            </a:r>
            <a:r>
              <a:rPr lang="en-US" sz="1200" kern="0" dirty="0">
                <a:latin typeface="Arial" panose="020B0604020202020204" pitchFamily="34" charset="0"/>
                <a:cs typeface="Arial" panose="020B0604020202020204" pitchFamily="34" charset="0"/>
              </a:rPr>
              <a:t>solidification castings that are used in </a:t>
            </a:r>
            <a:r>
              <a:rPr lang="en-US" sz="12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gas </a:t>
            </a:r>
            <a:r>
              <a:rPr lang="en-US" sz="1200" kern="0" dirty="0">
                <a:latin typeface="Arial" panose="020B0604020202020204" pitchFamily="34" charset="0"/>
                <a:cs typeface="Arial" panose="020B0604020202020204" pitchFamily="34" charset="0"/>
              </a:rPr>
              <a:t>turbine “jet” engines.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04" y="1050959"/>
            <a:ext cx="2438400" cy="13716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364993" y="2430917"/>
            <a:ext cx="2589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kern="0" dirty="0">
                <a:latin typeface="Arial" panose="020B0604020202020204" pitchFamily="34" charset="0"/>
                <a:cs typeface="Arial" panose="020B0604020202020204" pitchFamily="34" charset="0"/>
              </a:rPr>
              <a:t>Bulk Metallic Glasses (BMG’s) are a new class of materials being studied on ISS.  These materials have many exciting properties, for example they do not get brittle in extreme cold.</a:t>
            </a:r>
          </a:p>
        </p:txBody>
      </p:sp>
    </p:spTree>
    <p:extLst>
      <p:ext uri="{BB962C8B-B14F-4D97-AF65-F5344CB8AC3E}">
        <p14:creationId xmlns:p14="http://schemas.microsoft.com/office/powerpoint/2010/main" val="3809383211"/>
      </p:ext>
    </p:extLst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537" y="1003299"/>
            <a:ext cx="6157915" cy="5623131"/>
          </a:xfrm>
        </p:spPr>
        <p:txBody>
          <a:bodyPr/>
          <a:lstStyle/>
          <a:p>
            <a:r>
              <a:rPr lang="en-US" dirty="0" smtClean="0"/>
              <a:t>Ongoing and near-term operations on ISS including:</a:t>
            </a:r>
          </a:p>
          <a:p>
            <a:pPr lvl="1"/>
            <a:r>
              <a:rPr lang="en-US" dirty="0" smtClean="0"/>
              <a:t>ESA ISS-EML</a:t>
            </a:r>
          </a:p>
          <a:p>
            <a:pPr lvl="1"/>
            <a:r>
              <a:rPr lang="en-US" dirty="0" smtClean="0"/>
              <a:t>JAXA ELF</a:t>
            </a:r>
          </a:p>
          <a:p>
            <a:pPr lvl="1"/>
            <a:r>
              <a:rPr lang="en-US" dirty="0" smtClean="0"/>
              <a:t>MSRR</a:t>
            </a:r>
          </a:p>
          <a:p>
            <a:pPr lvl="1"/>
            <a:r>
              <a:rPr lang="en-US" dirty="0" smtClean="0"/>
              <a:t>Glovebox</a:t>
            </a:r>
          </a:p>
          <a:p>
            <a:pPr lvl="1"/>
            <a:r>
              <a:rPr lang="en-US" dirty="0" smtClean="0"/>
              <a:t>SUBSA</a:t>
            </a:r>
          </a:p>
          <a:p>
            <a:pPr lvl="1"/>
            <a:r>
              <a:rPr lang="en-US" dirty="0" smtClean="0"/>
              <a:t>CNES DECLIC</a:t>
            </a:r>
          </a:p>
          <a:p>
            <a:pPr lvl="1"/>
            <a:r>
              <a:rPr lang="en-US" dirty="0" smtClean="0"/>
              <a:t>PCG &amp; Biofilms</a:t>
            </a:r>
          </a:p>
          <a:p>
            <a:r>
              <a:rPr lang="en-US" dirty="0" smtClean="0"/>
              <a:t>Future</a:t>
            </a:r>
          </a:p>
          <a:p>
            <a:pPr lvl="1"/>
            <a:r>
              <a:rPr lang="en-US" dirty="0" smtClean="0"/>
              <a:t>SLPSRA is planning a joint Materials Science Workshop with CASIS at the ISS R&amp;D conference in Atlanta, July 29 – August 1, 2019. Workshop details TBD.</a:t>
            </a:r>
          </a:p>
          <a:p>
            <a:pPr lvl="2"/>
            <a:r>
              <a:rPr lang="en-US" dirty="0" smtClean="0"/>
              <a:t>We anticipate developing a new NASA Research Announcement (NRA)</a:t>
            </a:r>
            <a:endParaRPr lang="en-US" dirty="0"/>
          </a:p>
          <a:p>
            <a:r>
              <a:rPr lang="en-US" dirty="0"/>
              <a:t>Acknowledgment:  NASA Space Life and Physical Sciences Research and Applications (SLPSRA)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671264-8677-1B45-9070-7F0FB208BD3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452" y="937464"/>
            <a:ext cx="2633641" cy="2286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94452" y="3223464"/>
            <a:ext cx="26336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Electrostatic Levitation Furnace (ELF)</a:t>
            </a:r>
            <a:endParaRPr lang="en-US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022" y="3777566"/>
            <a:ext cx="1714500" cy="2286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64143" y="6058058"/>
            <a:ext cx="20336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Materials Science Research Rack (MSRR) ground unit. </a:t>
            </a:r>
            <a:endParaRPr lang="en-US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87" y="6307554"/>
            <a:ext cx="870263" cy="486838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339860625"/>
      </p:ext>
    </p:extLst>
  </p:cSld>
  <p:clrMapOvr>
    <a:masterClrMapping/>
  </p:clrMapOvr>
  <p:transition advClick="0"/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smtClean="0"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" id="{BCACAE24-1C7E-42C4-9190-223962159D1B}" vid="{C4966D8A-0494-49A2-9AFB-59B334AFC08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927</TotalTime>
  <Words>706</Words>
  <Application>Microsoft Office PowerPoint</Application>
  <PresentationFormat>On-screen Show (4:3)</PresentationFormat>
  <Paragraphs>119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ＭＳ Ｐゴシック</vt:lpstr>
      <vt:lpstr>ＭＳ Ｐゴシック</vt:lpstr>
      <vt:lpstr>Arial</vt:lpstr>
      <vt:lpstr>Calibri</vt:lpstr>
      <vt:lpstr>Wingdings</vt:lpstr>
      <vt:lpstr>ヒラギノ角ゴ Pro W3</vt:lpstr>
      <vt:lpstr>Default Theme</vt:lpstr>
      <vt:lpstr>Overview of Materials Science &amp; Biophysics Research From The SLPSRA Program at MSFC</vt:lpstr>
      <vt:lpstr>Why Microgravity</vt:lpstr>
      <vt:lpstr>Microgravity Materials Science Community</vt:lpstr>
      <vt:lpstr>Materials Science Research</vt:lpstr>
      <vt:lpstr>Biophysics Research</vt:lpstr>
      <vt:lpstr>Exploration &amp; Earth Benefits From Research</vt:lpstr>
      <vt:lpstr>Summary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Malarik, Diane C. (GRC-MX00)</dc:creator>
  <cp:lastModifiedBy>Michael Sansoucie</cp:lastModifiedBy>
  <cp:revision>60</cp:revision>
  <dcterms:created xsi:type="dcterms:W3CDTF">2017-11-13T18:49:15Z</dcterms:created>
  <dcterms:modified xsi:type="dcterms:W3CDTF">2018-10-12T13:06:54Z</dcterms:modified>
</cp:coreProperties>
</file>