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5F4"/>
    <a:srgbClr val="F9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76" autoAdjust="0"/>
  </p:normalViewPr>
  <p:slideViewPr>
    <p:cSldViewPr snapToGrid="0" snapToObjects="1">
      <p:cViewPr varScale="1">
        <p:scale>
          <a:sx n="90" d="100"/>
          <a:sy n="90" d="100"/>
        </p:scale>
        <p:origin x="21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E9D9-1029-D940-9F9E-13333EF7F6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43E8-1E92-684C-A4DC-00438A8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8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like microbes you are on the wrong planet.</a:t>
            </a:r>
          </a:p>
          <a:p>
            <a:endParaRPr lang="en-US" dirty="0" smtClean="0"/>
          </a:p>
          <a:p>
            <a:r>
              <a:rPr lang="en-US" dirty="0" smtClean="0"/>
              <a:t>We live in a microbial zoo </a:t>
            </a:r>
            <a:r>
              <a:rPr lang="mr-IN" dirty="0" smtClean="0"/>
              <a:t>–</a:t>
            </a:r>
            <a:r>
              <a:rPr lang="en-US" dirty="0" smtClean="0"/>
              <a:t> we literally leave a cloud of microbes where</a:t>
            </a:r>
            <a:r>
              <a:rPr lang="en-US" baseline="0" dirty="0" smtClean="0"/>
              <a:t> ever we go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BEEF4"/>
                </a:solidFill>
                <a:latin typeface="Avenir Medium"/>
                <a:cs typeface="Avenir Medium"/>
              </a:rPr>
              <a:t>Petri dishes in shoes!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3E8-1E92-684C-A4DC-00438A842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human body has more microbial</a:t>
            </a:r>
            <a:r>
              <a:rPr lang="en-US" baseline="0" dirty="0" smtClean="0"/>
              <a:t> cells that there are stars in the milky way galaxy</a:t>
            </a:r>
          </a:p>
          <a:p>
            <a:endParaRPr lang="en-US" baseline="0" dirty="0" smtClean="0"/>
          </a:p>
          <a:p>
            <a:r>
              <a:rPr lang="en-US" baseline="0" dirty="0" smtClean="0"/>
              <a:t>5:1 ratio of viruses to bacteria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150:1 </a:t>
            </a:r>
            <a:r>
              <a:rPr lang="mr-IN" baseline="0" dirty="0" smtClean="0"/>
              <a:t>–</a:t>
            </a:r>
            <a:r>
              <a:rPr lang="en-US" baseline="0" dirty="0" smtClean="0"/>
              <a:t> ratio of bacterial genes to your human genes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1.3X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3E8-1E92-684C-A4DC-00438A842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Insights into how microbes are altered under the stress conditions associated with spaceflight might help develop treatments for microbiome-related disorders here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Efforts to study the role of microbes in </a:t>
            </a:r>
            <a:r>
              <a:rPr lang="en-US" sz="1200" dirty="0" err="1" smtClean="0"/>
              <a:t>biodeterioration</a:t>
            </a:r>
            <a:r>
              <a:rPr lang="en-US" sz="1200" dirty="0" smtClean="0"/>
              <a:t> of spacecraft materials may help improve the development of more durable materials for use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Research on the mechanisms by which microbes remediate and detoxify compounds in Biological Life Support Systems could be used to improve waste recycling efforts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The study of microbial communities aboard spacecraft may identify new biological products that could be of value to the development of new medicines or therapies.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3E8-1E92-684C-A4DC-00438A842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CD5B5"/>
                </a:solidFill>
              </a:rPr>
              <a:t>Spaceflight conditions can change the formation of bacterial biofilms of some taxa and cause them to be thicker and form unique structures in microgravity.</a:t>
            </a:r>
            <a:endParaRPr lang="en-US" sz="1200" b="1" dirty="0" smtClean="0">
              <a:solidFill>
                <a:srgbClr val="FCD5B5"/>
              </a:solidFill>
            </a:endParaRP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CD5B5"/>
                </a:solidFill>
              </a:rPr>
              <a:t>Microbial Diversity </a:t>
            </a:r>
            <a:r>
              <a:rPr lang="mr-IN" sz="1200" dirty="0" smtClean="0">
                <a:solidFill>
                  <a:srgbClr val="FCD5B5"/>
                </a:solidFill>
              </a:rPr>
              <a:t>–</a:t>
            </a:r>
            <a:r>
              <a:rPr lang="en-US" sz="1200" dirty="0" smtClean="0">
                <a:solidFill>
                  <a:srgbClr val="FCD5B5"/>
                </a:solidFill>
              </a:rPr>
              <a:t> Molecular microbial community analyses have shown thousands of different microbial (i.e., bacterial, archaeal, and fungal) taxa on the ISS with many species similar to those found in the human microbiome.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CD5B5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CD5B5"/>
                </a:solidFill>
              </a:rPr>
              <a:t>Microbial Tracking</a:t>
            </a:r>
            <a:r>
              <a:rPr lang="en-US" sz="1200" dirty="0" smtClean="0">
                <a:solidFill>
                  <a:srgbClr val="FCD5B5"/>
                </a:solidFill>
              </a:rPr>
              <a:t> </a:t>
            </a:r>
            <a:r>
              <a:rPr lang="mr-IN" sz="1200" dirty="0" smtClean="0">
                <a:solidFill>
                  <a:srgbClr val="FCD5B5"/>
                </a:solidFill>
              </a:rPr>
              <a:t>–</a:t>
            </a:r>
            <a:r>
              <a:rPr lang="en-US" sz="1200" dirty="0" smtClean="0">
                <a:solidFill>
                  <a:srgbClr val="FCD5B5"/>
                </a:solidFill>
              </a:rPr>
              <a:t> New rapid analysis tools have been developed to identify the microbes associated with both the astronauts and spacecraft to closely monitor how microbial diversity changes overtime aboard spacecraft and payloads.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CD5B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3E8-1E92-684C-A4DC-00438A842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DBEEF4"/>
                </a:solidFill>
              </a:rPr>
              <a:t>The Microbiome of Astronauts</a:t>
            </a:r>
            <a:r>
              <a:rPr lang="en-US" sz="1200" dirty="0" smtClean="0">
                <a:solidFill>
                  <a:srgbClr val="DBEEF4"/>
                </a:solidFill>
              </a:rPr>
              <a:t>– What is the long-term impact of spaceflight on the normal healthy microbiome of astronauts and how do we mitigate the onset of disease during spaceflight?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DBEEF4"/>
                </a:solidFill>
              </a:rPr>
              <a:t>Microbial Stress Response</a:t>
            </a:r>
            <a:r>
              <a:rPr lang="en-US" sz="1200" dirty="0" smtClean="0">
                <a:solidFill>
                  <a:srgbClr val="DBEEF4"/>
                </a:solidFill>
              </a:rPr>
              <a:t>– How do microbes change their genetic or metabolic activities under stress conditions of spaceflight?</a:t>
            </a:r>
          </a:p>
          <a:p>
            <a:endParaRPr lang="en-US" dirty="0" smtClean="0"/>
          </a:p>
          <a:p>
            <a:r>
              <a:rPr lang="en-US" sz="1200" b="1" dirty="0" smtClean="0">
                <a:solidFill>
                  <a:srgbClr val="DBEEF4"/>
                </a:solidFill>
              </a:rPr>
              <a:t>Planetary Protection</a:t>
            </a:r>
            <a:r>
              <a:rPr lang="en-US" sz="1200" dirty="0" smtClean="0">
                <a:solidFill>
                  <a:srgbClr val="DBEEF4"/>
                </a:solidFill>
              </a:rPr>
              <a:t>– How do we minimize or avoid microbial contamination of spacecraft using the ISS as test-bed. Such technologies enable NASA to prevent potential harmful extraterrestrial agents from negatively affecting Earth?</a:t>
            </a:r>
          </a:p>
          <a:p>
            <a:pPr>
              <a:spcAft>
                <a:spcPts val="1200"/>
              </a:spcAft>
              <a:buClr>
                <a:schemeClr val="accent6"/>
              </a:buClr>
              <a:buSzPct val="100000"/>
              <a:defRPr/>
            </a:pPr>
            <a:endParaRPr lang="en-US" sz="1200" dirty="0" smtClean="0">
              <a:solidFill>
                <a:srgbClr val="DBEEF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43E8-1E92-684C-A4DC-00438A842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8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9C31-06D8-9A42-A915-703AAECB26AF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6A10-6B64-0C44-AAB3-364434F0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_gl6p0rsMJsaeVYMGUml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77" y="3137416"/>
            <a:ext cx="3796883" cy="252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275" y="1461721"/>
            <a:ext cx="5948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Medium"/>
                <a:cs typeface="Avenir Medium"/>
              </a:rPr>
              <a:t>Microbes play a vital role in maintaining: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venir Medium"/>
                <a:cs typeface="Avenir Medium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uman health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Agriculture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Nutrient cycling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Environmental remediation 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algn="ctr"/>
            <a:endParaRPr lang="en-US" sz="2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677" y="5664716"/>
            <a:ext cx="42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Where ever humans go we bring microbes with us!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pic>
        <p:nvPicPr>
          <p:cNvPr id="10" name="Picture 9" descr="Dj6D7LAUUAAdQj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484549"/>
            <a:ext cx="2260600" cy="1507067"/>
          </a:xfrm>
          <a:prstGeom prst="rect">
            <a:avLst/>
          </a:prstGeom>
        </p:spPr>
      </p:pic>
      <p:pic>
        <p:nvPicPr>
          <p:cNvPr id="12" name="Picture 11" descr="yellowstone-national-park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096470"/>
            <a:ext cx="3129709" cy="1761530"/>
          </a:xfrm>
          <a:prstGeom prst="rect">
            <a:avLst/>
          </a:prstGeom>
        </p:spPr>
      </p:pic>
      <p:pic>
        <p:nvPicPr>
          <p:cNvPr id="11" name="Picture 10" descr="Love28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8" y="3748289"/>
            <a:ext cx="1993900" cy="2086949"/>
          </a:xfrm>
          <a:prstGeom prst="rect">
            <a:avLst/>
          </a:prstGeom>
        </p:spPr>
      </p:pic>
      <p:pic>
        <p:nvPicPr>
          <p:cNvPr id="13" name="Picture 12" descr="banner-bacteria-protection.jpg"/>
          <p:cNvPicPr>
            <a:picLocks noChangeAspect="1"/>
          </p:cNvPicPr>
          <p:nvPr/>
        </p:nvPicPr>
        <p:blipFill>
          <a:blip r:embed="rId7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50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8646" y="115985"/>
            <a:ext cx="304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mpact"/>
                <a:cs typeface="Impact"/>
              </a:rPr>
              <a:t>Space 101 : Microbes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357" y="225504"/>
            <a:ext cx="494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9FFA8"/>
                </a:solidFill>
                <a:latin typeface="Avenir Heavy"/>
                <a:cs typeface="Avenir Heavy"/>
              </a:rPr>
              <a:t>“Microbes </a:t>
            </a:r>
            <a:r>
              <a:rPr lang="en-US" sz="2800" dirty="0" err="1" smtClean="0">
                <a:solidFill>
                  <a:srgbClr val="F9FFA8"/>
                </a:solidFill>
                <a:latin typeface="Avenir Heavy"/>
                <a:cs typeface="Avenir Heavy"/>
              </a:rPr>
              <a:t>maketh</a:t>
            </a:r>
            <a:r>
              <a:rPr lang="en-US" sz="2800" dirty="0" smtClean="0">
                <a:solidFill>
                  <a:srgbClr val="F9FFA8"/>
                </a:solidFill>
                <a:latin typeface="Avenir Heavy"/>
                <a:cs typeface="Avenir Heavy"/>
              </a:rPr>
              <a:t> man”</a:t>
            </a:r>
            <a:endParaRPr lang="en-US" sz="2800" dirty="0">
              <a:solidFill>
                <a:srgbClr val="F9FFA8"/>
              </a:solidFill>
              <a:latin typeface="Avenir Heavy"/>
              <a:cs typeface="Avenir Heav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7357" y="836901"/>
            <a:ext cx="494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Jamie Foster </a:t>
            </a:r>
            <a:r>
              <a:rPr lang="mr-IN" dirty="0" smtClean="0">
                <a:solidFill>
                  <a:schemeClr val="bg1"/>
                </a:solidFill>
                <a:latin typeface="Avenir Heavy"/>
                <a:cs typeface="Avenir Heavy"/>
              </a:rPr>
              <a:t>–</a:t>
            </a:r>
            <a:r>
              <a:rPr lang="en-US" dirty="0" smtClean="0">
                <a:solidFill>
                  <a:schemeClr val="bg1"/>
                </a:solidFill>
                <a:latin typeface="Avenir Heavy"/>
                <a:cs typeface="Avenir Heavy"/>
              </a:rPr>
              <a:t> University of Florida</a:t>
            </a:r>
            <a:endParaRPr lang="en-US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696" y="1231633"/>
            <a:ext cx="2408202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076880-bacteria-wallpap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960876" y="2277190"/>
            <a:ext cx="4423654" cy="2501901"/>
          </a:xfrm>
          <a:prstGeom prst="rect">
            <a:avLst/>
          </a:prstGeom>
        </p:spPr>
      </p:pic>
      <p:pic>
        <p:nvPicPr>
          <p:cNvPr id="18" name="Picture 17" descr="banner-bacteria-protection.jpg"/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5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575" y="217608"/>
            <a:ext cx="559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9FFA8"/>
                </a:solidFill>
                <a:latin typeface="Avenir Heavy"/>
                <a:cs typeface="Avenir Heavy"/>
              </a:rPr>
              <a:t>Why is </a:t>
            </a:r>
            <a:r>
              <a:rPr lang="en-US" sz="2800" dirty="0" smtClean="0">
                <a:solidFill>
                  <a:srgbClr val="F9FFA8"/>
                </a:solidFill>
                <a:latin typeface="Avenir Heavy"/>
                <a:cs typeface="Avenir Heavy"/>
              </a:rPr>
              <a:t>the study of microbes </a:t>
            </a:r>
            <a:r>
              <a:rPr lang="en-US" sz="2800" dirty="0">
                <a:solidFill>
                  <a:srgbClr val="F9FFA8"/>
                </a:solidFill>
                <a:latin typeface="Avenir Heavy"/>
                <a:cs typeface="Avenir Heavy"/>
              </a:rPr>
              <a:t>important to Space Research?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8233" y="1411437"/>
            <a:ext cx="494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Medium"/>
                <a:cs typeface="Avenir Medium"/>
              </a:rPr>
              <a:t>Microbes are essential for human-led space exploration!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305" y="5658447"/>
            <a:ext cx="696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9FFA8"/>
                </a:solidFill>
                <a:latin typeface="Avenir Medium"/>
                <a:cs typeface="Avenir Medium"/>
              </a:rPr>
              <a:t>Therefore, it is critical to understand how microbes are impacted by the space environment.</a:t>
            </a:r>
          </a:p>
          <a:p>
            <a:pPr algn="ctr"/>
            <a:endParaRPr lang="en-US" sz="2400" b="1" dirty="0">
              <a:solidFill>
                <a:srgbClr val="F9FFA8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092" y="3296636"/>
            <a:ext cx="455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Disturbances in microbiome can lead to disease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8692" y="2380764"/>
            <a:ext cx="601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Microbes help with digestion, immune system development, and influence nervous system 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116" y="4195740"/>
            <a:ext cx="5144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Environmental microbes can be used in advanced life support and facilitate agriculture for extended space exploration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646" y="115985"/>
            <a:ext cx="304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mpact"/>
                <a:cs typeface="Impact"/>
              </a:rPr>
              <a:t>Space 101 : Microbes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pic>
        <p:nvPicPr>
          <p:cNvPr id="20" name="Picture 19" descr="5ab4b2_25fb7233577a4bb2851ec75434da901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69" y="3263901"/>
            <a:ext cx="192083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stedGraphic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6" y="1367114"/>
            <a:ext cx="2302561" cy="2338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346" y="1788322"/>
            <a:ext cx="4916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Avenir Medium"/>
                <a:cs typeface="Avenir Medium"/>
              </a:rPr>
              <a:t>Gravity may be obscuring key pathways and processes of how microbes interact with themselves or host </a:t>
            </a:r>
            <a:endParaRPr lang="en-US" sz="22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pic>
        <p:nvPicPr>
          <p:cNvPr id="7" name="Picture 6" descr="ISSBacteria_web_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6" y="3604316"/>
            <a:ext cx="4671561" cy="1891982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796"/>
            <a:ext cx="2120900" cy="1187704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700" y="5721096"/>
            <a:ext cx="2120900" cy="1187704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5721096"/>
            <a:ext cx="2120900" cy="1187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25691" y="1934047"/>
            <a:ext cx="11887200" cy="720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Insights into how microbes are altered under the stress conditions associated with spaceflight might help develop treatments for microbiome-related disorders here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Efforts to study the role of microbes in </a:t>
            </a:r>
            <a:r>
              <a:rPr lang="en-US" sz="3600" dirty="0" err="1"/>
              <a:t>biodeterioration</a:t>
            </a:r>
            <a:r>
              <a:rPr lang="en-US" sz="3600" dirty="0"/>
              <a:t> of spacecraft materials may help improve the development of more durable materials for use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Research on the mechanisms by which microbes remediate and detoxify compounds in Biological Life Support Systems could be used to improve waste recycling efforts on Earth.</a:t>
            </a:r>
          </a:p>
          <a:p>
            <a:pPr marL="571500" indent="-5715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 study of microbial communities aboard spacecraft may identify new biological products that could be of value to the development of new medicines or therapies.</a:t>
            </a:r>
          </a:p>
        </p:txBody>
      </p:sp>
      <p:pic>
        <p:nvPicPr>
          <p:cNvPr id="16" name="Picture 15" descr="banner-bacteria-protection.jpg"/>
          <p:cNvPicPr>
            <a:picLocks noChangeAspect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5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646" y="115985"/>
            <a:ext cx="304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mpact"/>
                <a:cs typeface="Impact"/>
              </a:rPr>
              <a:t>Space 101 : Microbes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3146" y="235565"/>
            <a:ext cx="5731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9FFA8"/>
                </a:solidFill>
                <a:latin typeface="Avenir Heavy"/>
                <a:cs typeface="Avenir Heavy"/>
              </a:rPr>
              <a:t>Why is microbiology-based Space Research important to Earth?</a:t>
            </a:r>
            <a:endParaRPr lang="en-US" sz="2600" dirty="0">
              <a:solidFill>
                <a:srgbClr val="F9FFA8"/>
              </a:solidFill>
              <a:latin typeface="Avenir Heavy"/>
              <a:cs typeface="Avenir Heavy"/>
            </a:endParaRPr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417" y="5695696"/>
            <a:ext cx="2120900" cy="1187704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17" y="5695696"/>
            <a:ext cx="2120900" cy="1187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2354" y="375063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chemeClr val="accent5"/>
              </a:buClr>
            </a:pPr>
            <a:r>
              <a:rPr lang="en-US" sz="2100" dirty="0">
                <a:solidFill>
                  <a:schemeClr val="bg1"/>
                </a:solidFill>
                <a:latin typeface="Avenir Medium"/>
                <a:cs typeface="Avenir Medium"/>
              </a:rPr>
              <a:t>By removing the impact of gravity on microbes, we can gain new insight into the physiology, metabolism, genetics and interactions of microbes</a:t>
            </a:r>
            <a:r>
              <a:rPr lang="en-US" sz="2100" dirty="0" smtClean="0">
                <a:solidFill>
                  <a:schemeClr val="bg1"/>
                </a:solidFill>
                <a:latin typeface="Avenir Medium"/>
                <a:cs typeface="Avenir Medium"/>
              </a:rPr>
              <a:t>.</a:t>
            </a:r>
            <a:endParaRPr lang="en-US" sz="21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ner-bacteria-protection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91"/>
            <a:ext cx="9144000" cy="1385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646" y="115985"/>
            <a:ext cx="304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mpact"/>
                <a:cs typeface="Impact"/>
              </a:rPr>
              <a:t>Space 101 : Microbes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375" y="268385"/>
            <a:ext cx="53836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9FFA8"/>
                </a:solidFill>
                <a:latin typeface="Avenir Heavy"/>
                <a:cs typeface="Avenir Heavy"/>
              </a:rPr>
              <a:t>What have we learned that could only be revealed in space?</a:t>
            </a:r>
            <a:endParaRPr lang="en-US" sz="2600" dirty="0">
              <a:solidFill>
                <a:srgbClr val="F9FFA8"/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 descr="mangu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1" y="1498601"/>
            <a:ext cx="3096404" cy="2085774"/>
          </a:xfrm>
          <a:prstGeom prst="rect">
            <a:avLst/>
          </a:prstGeom>
        </p:spPr>
      </p:pic>
      <p:pic>
        <p:nvPicPr>
          <p:cNvPr id="6" name="Picture 5" descr="lead_720_4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31" y="4553593"/>
            <a:ext cx="3762269" cy="2116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0574" y="1505903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Microbial Physiology and Genetics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4679" y="1931413"/>
            <a:ext cx="5110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Increased antibiotic resistance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Altered growth rate and metabolic activity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Increased environmental stress responses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pic>
        <p:nvPicPr>
          <p:cNvPr id="15" name="Picture 14" descr="biofil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4743">
            <a:off x="3802935" y="3276552"/>
            <a:ext cx="1311081" cy="1302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3429" y="3061594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Microbial Behavior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109" y="3497141"/>
            <a:ext cx="403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Spaceflight </a:t>
            </a:r>
            <a:r>
              <a:rPr lang="en-US" sz="2000" smtClean="0">
                <a:solidFill>
                  <a:srgbClr val="FFFFFF"/>
                </a:solidFill>
                <a:latin typeface="Avenir Medium"/>
                <a:cs typeface="Avenir Medium"/>
              </a:rPr>
              <a:t>can change and </a:t>
            </a: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alter bacterial biofilm formation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094" y="3805811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Host-Microbe Interactions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5191" y="4210562"/>
            <a:ext cx="403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Microbes can modulate host innate immune system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446" y="525951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Microbial Diversity and Tracking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446" y="5684165"/>
            <a:ext cx="403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Microbes on the ISS are similar to many microbes that are found in human microbiome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21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-bacteria-protection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91"/>
            <a:ext cx="9144000" cy="1385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46" y="115985"/>
            <a:ext cx="304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mpact"/>
                <a:cs typeface="Impact"/>
              </a:rPr>
              <a:t>Space 101 : Microbes</a:t>
            </a:r>
            <a:endParaRPr lang="en-US" sz="36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375" y="268385"/>
            <a:ext cx="53836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9FFA8"/>
                </a:solidFill>
                <a:latin typeface="Avenir Heavy"/>
                <a:cs typeface="Avenir Heavy"/>
              </a:rPr>
              <a:t>What is the frontier for microbial space research?</a:t>
            </a:r>
            <a:endParaRPr lang="en-US" sz="2600" dirty="0">
              <a:solidFill>
                <a:srgbClr val="F9FFA8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773" y="1494216"/>
            <a:ext cx="3313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Microbiome of Astronauts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928" y="1894326"/>
            <a:ext cx="567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What are the long-term impact(s) of spaceflight on the normal healthy microbiome?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3" y="2909368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Microbiome of Spacecraft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78" y="3338952"/>
            <a:ext cx="272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Do the interior surfaces of spacecraft harbor harmful microbes?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168" y="2909368"/>
            <a:ext cx="252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Microbial exchange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5811" y="3338952"/>
            <a:ext cx="364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How are microbes transmitted between crew, plants, and spacecraft systems?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188" y="5084052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Microbial Physiology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3563" y="5475514"/>
            <a:ext cx="436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How </a:t>
            </a: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do </a:t>
            </a: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we minimize or avoid microbial contamination of spacecraft or other worlds?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0359" y="4967683"/>
            <a:ext cx="263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venir Heavy"/>
                <a:cs typeface="Avenir Heavy"/>
              </a:rPr>
              <a:t>Planetary Protection</a:t>
            </a: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78" y="5484162"/>
            <a:ext cx="272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Mechanisms, Mechanisms,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Mechanisms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pic>
        <p:nvPicPr>
          <p:cNvPr id="18" name="Picture 17" descr="88aa4c4df7d278283e4a15e1ddaba6f0-green-3d-question-mark-by-vexe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73" y="2857703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783</Words>
  <Application>Microsoft Office PowerPoint</Application>
  <PresentationFormat>On-screen Show (4:3)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Heavy</vt:lpstr>
      <vt:lpstr>Avenir Medium</vt:lpstr>
      <vt:lpstr>Calibri</vt:lpstr>
      <vt:lpstr>Impact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 Foster</dc:creator>
  <cp:lastModifiedBy>Anjali Gupta</cp:lastModifiedBy>
  <cp:revision>24</cp:revision>
  <dcterms:created xsi:type="dcterms:W3CDTF">2018-10-10T16:24:59Z</dcterms:created>
  <dcterms:modified xsi:type="dcterms:W3CDTF">2018-10-28T04:37:31Z</dcterms:modified>
</cp:coreProperties>
</file>