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62" r:id="rId3"/>
    <p:sldId id="313" r:id="rId4"/>
    <p:sldId id="314" r:id="rId5"/>
    <p:sldId id="31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F103"/>
    <a:srgbClr val="F4B183"/>
    <a:srgbClr val="44546A"/>
    <a:srgbClr val="F5F5F5"/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0" autoAdjust="0"/>
    <p:restoredTop sz="94737" autoAdjust="0"/>
  </p:normalViewPr>
  <p:slideViewPr>
    <p:cSldViewPr snapToGrid="0">
      <p:cViewPr varScale="1">
        <p:scale>
          <a:sx n="110" d="100"/>
          <a:sy n="110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DCEA7-C0E0-41EB-90D1-D1A5CC09531D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D6900-7DE3-439E-8A32-6CA7F7DA0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D6900-7DE3-439E-8A32-6CA7F7DA09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0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8D08-F22A-491E-A24F-8E257D17921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5CB-6EC9-4A30-81BD-612BE676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8D08-F22A-491E-A24F-8E257D17921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5CB-6EC9-4A30-81BD-612BE676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8D08-F22A-491E-A24F-8E257D17921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5CB-6EC9-4A30-81BD-612BE676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4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8D08-F22A-491E-A24F-8E257D17921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5CB-6EC9-4A30-81BD-612BE676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2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8D08-F22A-491E-A24F-8E257D17921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5CB-6EC9-4A30-81BD-612BE676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8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8D08-F22A-491E-A24F-8E257D17921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5CB-6EC9-4A30-81BD-612BE676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3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8D08-F22A-491E-A24F-8E257D17921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5CB-6EC9-4A30-81BD-612BE676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4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8D08-F22A-491E-A24F-8E257D17921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5CB-6EC9-4A30-81BD-612BE676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8D08-F22A-491E-A24F-8E257D17921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5CB-6EC9-4A30-81BD-612BE676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9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8D08-F22A-491E-A24F-8E257D17921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5CB-6EC9-4A30-81BD-612BE676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5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8D08-F22A-491E-A24F-8E257D17921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AF5CB-6EC9-4A30-81BD-612BE676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4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48D08-F22A-491E-A24F-8E257D17921C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AF5CB-6EC9-4A30-81BD-612BE676F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72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openxmlformats.org/officeDocument/2006/relationships/hyperlink" Target="http://www.google.com/url?sa=i&amp;rct=j&amp;q=&amp;esrc=s&amp;source=images&amp;cd=&amp;cad=rja&amp;uact=8&amp;ved=0CAcQjRxqFQoTCP_m44aBmckCFYekiAodSVMLXw&amp;url=http://www.123rf.com/photo_12314433_potato-sprout.html&amp;bvm=bv.107763241,d.cGU&amp;psig=AFQjCNF1iQgoPraSDV65m-r2pxfl83cWog&amp;ust=1447902919461096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12" Type="http://schemas.openxmlformats.org/officeDocument/2006/relationships/image" Target="../media/image25.tif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tiff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54933" y="4540759"/>
            <a:ext cx="83240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cap="none" spc="0" dirty="0" smtClean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Space Science 101- Plants</a:t>
            </a:r>
            <a:endParaRPr lang="en-US" sz="6000" cap="none" spc="0" dirty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702" y="1086861"/>
            <a:ext cx="8896718" cy="3453898"/>
            <a:chOff x="13897257" y="10864266"/>
            <a:chExt cx="15936832" cy="6215550"/>
          </a:xfrm>
        </p:grpSpPr>
        <p:sp>
          <p:nvSpPr>
            <p:cNvPr id="13" name="Rectangle 12"/>
            <p:cNvSpPr/>
            <p:nvPr/>
          </p:nvSpPr>
          <p:spPr>
            <a:xfrm>
              <a:off x="14698209" y="11136216"/>
              <a:ext cx="14098194" cy="5943600"/>
            </a:xfrm>
            <a:prstGeom prst="rect">
              <a:avLst/>
            </a:prstGeom>
            <a:solidFill>
              <a:srgbClr val="F9E7D9"/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3897257" y="10864266"/>
              <a:ext cx="15936832" cy="6185612"/>
              <a:chOff x="14195527" y="11433372"/>
              <a:chExt cx="7325369" cy="2843218"/>
            </a:xfrm>
          </p:grpSpPr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8086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0" t="3166" r="41" b="18018"/>
              <a:stretch/>
            </p:blipFill>
            <p:spPr bwMode="auto">
              <a:xfrm>
                <a:off x="14583163" y="11543171"/>
                <a:ext cx="6460760" cy="2733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http://previews.123rf.com/images/alexan66/alexan661202/alexan66120200020/12314433-Potato-sprout--Stock-Photo-potato-plant-field.jpg">
                <a:hlinkClick r:id="rId4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462" b="97462" l="0" r="97392">
                            <a14:backgroundMark x1="53360" y1="61077" x2="53360" y2="61077"/>
                            <a14:backgroundMark x1="50351" y1="49538" x2="50351" y2="49538"/>
                            <a14:backgroundMark x1="52758" y1="49538" x2="52758" y2="49538"/>
                            <a14:backgroundMark x1="73521" y1="30154" x2="73521" y2="30154"/>
                            <a14:backgroundMark x1="38917" y1="14231" x2="38917" y2="14231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5" r="5277" b="31424"/>
              <a:stretch/>
            </p:blipFill>
            <p:spPr bwMode="auto">
              <a:xfrm>
                <a:off x="14195527" y="11433372"/>
                <a:ext cx="2875501" cy="2834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706" r="19425"/>
              <a:stretch/>
            </p:blipFill>
            <p:spPr bwMode="auto">
              <a:xfrm>
                <a:off x="19123235" y="11747862"/>
                <a:ext cx="2397661" cy="2377585"/>
              </a:xfrm>
              <a:prstGeom prst="ellipse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2548503" y="1352288"/>
            <a:ext cx="3520951" cy="2720189"/>
            <a:chOff x="2548503" y="1352288"/>
            <a:chExt cx="3520951" cy="2720189"/>
          </a:xfrm>
        </p:grpSpPr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3596514" y="2256595"/>
              <a:ext cx="2472940" cy="1815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2800" b="1" kern="0" dirty="0" smtClean="0">
                  <a:latin typeface="+mj-lt"/>
                  <a:cs typeface="Arial" pitchFamily="34" charset="0"/>
                </a:rPr>
                <a:t>oxygen, carbohydrates and clean water come out</a:t>
              </a:r>
              <a:endParaRPr lang="en-US" sz="2800" b="1" dirty="0">
                <a:latin typeface="+mj-lt"/>
                <a:cs typeface="Arial" pitchFamily="34" charset="0"/>
              </a:endParaRPr>
            </a:p>
          </p:txBody>
        </p:sp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924" y="2580799"/>
              <a:ext cx="419290" cy="61044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Striped Right Arrow 22"/>
            <p:cNvSpPr/>
            <p:nvPr/>
          </p:nvSpPr>
          <p:spPr bwMode="auto">
            <a:xfrm>
              <a:off x="2567644" y="2524932"/>
              <a:ext cx="355886" cy="480541"/>
            </a:xfrm>
            <a:prstGeom prst="stripedRightArrow">
              <a:avLst/>
            </a:prstGeom>
            <a:solidFill>
              <a:srgbClr val="AEDE4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25" name="Striped Right Arrow 24"/>
            <p:cNvSpPr/>
            <p:nvPr/>
          </p:nvSpPr>
          <p:spPr bwMode="auto">
            <a:xfrm>
              <a:off x="2549425" y="1986863"/>
              <a:ext cx="355886" cy="480541"/>
            </a:xfrm>
            <a:prstGeom prst="stripedRightArrow">
              <a:avLst/>
            </a:prstGeom>
            <a:solidFill>
              <a:srgbClr val="AEDE4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effectLst/>
                <a:latin typeface="+mj-lt"/>
              </a:endParaRPr>
            </a:p>
          </p:txBody>
        </p:sp>
        <p:pic>
          <p:nvPicPr>
            <p:cNvPr id="26" name="Picture 2" descr="C:\Users\alp\AppData\Local\Microsoft\Windows\Temporary Internet Files\Content.IE5\FGHFUOJG\potato-chips-307617_640[1]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426" y="1928135"/>
              <a:ext cx="418788" cy="5583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Striped Right Arrow 27"/>
            <p:cNvSpPr/>
            <p:nvPr/>
          </p:nvSpPr>
          <p:spPr bwMode="auto">
            <a:xfrm>
              <a:off x="2548503" y="1416685"/>
              <a:ext cx="355886" cy="480541"/>
            </a:xfrm>
            <a:prstGeom prst="stripedRightArrow">
              <a:avLst/>
            </a:prstGeom>
            <a:solidFill>
              <a:srgbClr val="AEDE42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9828" y="1352288"/>
              <a:ext cx="548548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O</a:t>
              </a:r>
              <a:r>
                <a:rPr lang="en-US" sz="2800" b="1" baseline="-14000" dirty="0" smtClean="0">
                  <a:solidFill>
                    <a:schemeClr val="bg1"/>
                  </a:solidFill>
                </a:rPr>
                <a:t>2</a:t>
              </a:r>
              <a:endParaRPr lang="en-US" sz="2800" b="1" baseline="-1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47282" y="240590"/>
            <a:ext cx="6339128" cy="4142140"/>
            <a:chOff x="247282" y="240590"/>
            <a:chExt cx="6339128" cy="4142140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tx2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852" y="3772287"/>
              <a:ext cx="419290" cy="61044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/>
          </p:spPr>
        </p:pic>
        <p:sp>
          <p:nvSpPr>
            <p:cNvPr id="31" name="Striped Right Arrow 30"/>
            <p:cNvSpPr/>
            <p:nvPr/>
          </p:nvSpPr>
          <p:spPr bwMode="auto">
            <a:xfrm flipH="1">
              <a:off x="2390039" y="3886790"/>
              <a:ext cx="355211" cy="479629"/>
            </a:xfrm>
            <a:prstGeom prst="stripedRightArrow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2" name="Sun 31"/>
            <p:cNvSpPr/>
            <p:nvPr/>
          </p:nvSpPr>
          <p:spPr>
            <a:xfrm>
              <a:off x="247282" y="240590"/>
              <a:ext cx="1502431" cy="1482756"/>
            </a:xfrm>
            <a:prstGeom prst="sun">
              <a:avLst/>
            </a:prstGeom>
            <a:solidFill>
              <a:srgbClr val="FDF103"/>
            </a:solidFill>
            <a:ln>
              <a:solidFill>
                <a:schemeClr val="accent2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70769" y="1962679"/>
              <a:ext cx="736677" cy="52322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CO</a:t>
              </a:r>
              <a:r>
                <a:rPr lang="en-US" sz="2800" b="1" baseline="-14000" dirty="0" smtClean="0">
                  <a:solidFill>
                    <a:schemeClr val="bg1"/>
                  </a:solidFill>
                </a:rPr>
                <a:t>2</a:t>
              </a:r>
              <a:endParaRPr lang="en-US" sz="2800" b="1" baseline="-14000" dirty="0">
                <a:solidFill>
                  <a:schemeClr val="bg1"/>
                </a:solidFill>
              </a:endParaRPr>
            </a:p>
          </p:txBody>
        </p:sp>
        <p:sp>
          <p:nvSpPr>
            <p:cNvPr id="34" name="Striped Right Arrow 33"/>
            <p:cNvSpPr/>
            <p:nvPr/>
          </p:nvSpPr>
          <p:spPr bwMode="auto">
            <a:xfrm rot="16200000" flipH="1">
              <a:off x="915622" y="2346989"/>
              <a:ext cx="355886" cy="480541"/>
            </a:xfrm>
            <a:prstGeom prst="stripedRightArrow">
              <a:avLst/>
            </a:prstGeom>
            <a:solidFill>
              <a:schemeClr val="tx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5" name="Text Box 26"/>
            <p:cNvSpPr txBox="1">
              <a:spLocks noChangeArrowheads="1"/>
            </p:cNvSpPr>
            <p:nvPr/>
          </p:nvSpPr>
          <p:spPr bwMode="auto">
            <a:xfrm>
              <a:off x="1947252" y="528767"/>
              <a:ext cx="463915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600"/>
                </a:spcBef>
                <a:defRPr/>
              </a:pPr>
              <a:r>
                <a:rPr lang="en-US" sz="2800" b="1" kern="0" dirty="0" smtClean="0">
                  <a:latin typeface="+mj-lt"/>
                  <a:cs typeface="Arial" pitchFamily="34" charset="0"/>
                </a:rPr>
                <a:t>Light, CO</a:t>
              </a:r>
              <a:r>
                <a:rPr lang="en-US" sz="2800" b="1" kern="0" baseline="-14000" dirty="0" smtClean="0">
                  <a:latin typeface="+mj-lt"/>
                  <a:cs typeface="Arial" pitchFamily="34" charset="0"/>
                </a:rPr>
                <a:t>2</a:t>
              </a:r>
              <a:r>
                <a:rPr lang="en-US" sz="2800" b="1" kern="0" dirty="0" smtClean="0">
                  <a:latin typeface="+mj-lt"/>
                  <a:cs typeface="Arial" pitchFamily="34" charset="0"/>
                </a:rPr>
                <a:t> and water go in…</a:t>
              </a:r>
              <a:endParaRPr lang="en-US" sz="2800" b="1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511636" y="5974309"/>
            <a:ext cx="2068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Anna-Lisa Paul</a:t>
            </a:r>
          </a:p>
          <a:p>
            <a:pPr algn="r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University of Florida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1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25389" y="791114"/>
            <a:ext cx="764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Why is Plant Science important to Space Research?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980" y="1346490"/>
            <a:ext cx="721511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Bioregenerative </a:t>
            </a:r>
            <a:r>
              <a:rPr lang="en-US" dirty="0"/>
              <a:t>Life Support systems 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Planetary nutrition (and ISRU)</a:t>
            </a:r>
          </a:p>
          <a:p>
            <a:pPr marL="285750" indent="-28575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recycling </a:t>
            </a:r>
            <a:r>
              <a:rPr lang="en-US" dirty="0"/>
              <a:t>of air, water and waste materials </a:t>
            </a:r>
          </a:p>
          <a:p>
            <a:pPr marL="285750" indent="-285750">
              <a:spcBef>
                <a:spcPts val="120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human happiness in </a:t>
            </a:r>
            <a:r>
              <a:rPr lang="en-US" dirty="0"/>
              <a:t>remote and isolated environments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389" y="3465137"/>
            <a:ext cx="764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Why is Space Research important to Plant Science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981" y="4091397"/>
            <a:ext cx="72151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Spaceflight </a:t>
            </a:r>
            <a:r>
              <a:rPr lang="en-US" dirty="0"/>
              <a:t>habitats reveals fundamental answers about the </a:t>
            </a:r>
            <a:r>
              <a:rPr lang="en-US" dirty="0" smtClean="0"/>
              <a:t>workings </a:t>
            </a:r>
            <a:r>
              <a:rPr lang="en-US" dirty="0"/>
              <a:t>of plants that are otherwise masked in Earth’s gravity.</a:t>
            </a:r>
          </a:p>
          <a:p>
            <a:pPr marL="285750" indent="-28575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/>
              <a:t>We also need these answers to enable us to successfully grow plants off the surface of the Earth. </a:t>
            </a:r>
            <a:endParaRPr lang="en-US" dirty="0"/>
          </a:p>
        </p:txBody>
      </p:sp>
      <p:pic>
        <p:nvPicPr>
          <p:cNvPr id="15" name="Picture 2" descr="http://upload.wikimedia.org/wikipedia/commons/2/2c/Auxin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8"/>
          <a:stretch/>
        </p:blipFill>
        <p:spPr bwMode="auto">
          <a:xfrm>
            <a:off x="7311347" y="1821712"/>
            <a:ext cx="1832653" cy="50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" y="-26500"/>
            <a:ext cx="9144001" cy="4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96042" y="752651"/>
            <a:ext cx="764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Why is Plant Space Research important to Earth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?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94" y="1444207"/>
            <a:ext cx="72151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/>
              <a:t>Fundamental insights into plant space biology informs all branches of terrestrial plant </a:t>
            </a:r>
            <a:r>
              <a:rPr lang="en-US" dirty="0" smtClean="0"/>
              <a:t>science</a:t>
            </a:r>
          </a:p>
          <a:p>
            <a:pPr marL="285750" indent="-28575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Novel </a:t>
            </a:r>
            <a:r>
              <a:rPr lang="en-US" dirty="0"/>
              <a:t>environment of spaceflight also contributes to predicting how plants will respond to novel terrestrial </a:t>
            </a:r>
            <a:r>
              <a:rPr lang="en-US" dirty="0" smtClean="0"/>
              <a:t>stresses</a:t>
            </a:r>
          </a:p>
          <a:p>
            <a:pPr marL="285750" indent="-28575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Optimizing </a:t>
            </a:r>
            <a:r>
              <a:rPr lang="en-US" dirty="0"/>
              <a:t>closed plant habitats </a:t>
            </a:r>
            <a:r>
              <a:rPr lang="en-US" dirty="0" smtClean="0"/>
              <a:t>for challenging terrestrial environments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" y="-26500"/>
            <a:ext cx="9144001" cy="4551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4000531"/>
            <a:ext cx="9144000" cy="2857469"/>
            <a:chOff x="0" y="4000531"/>
            <a:chExt cx="9144000" cy="2857469"/>
          </a:xfrm>
        </p:grpSpPr>
        <p:grpSp>
          <p:nvGrpSpPr>
            <p:cNvPr id="3" name="Group 2"/>
            <p:cNvGrpSpPr/>
            <p:nvPr/>
          </p:nvGrpSpPr>
          <p:grpSpPr>
            <a:xfrm>
              <a:off x="6092121" y="4010192"/>
              <a:ext cx="2970851" cy="2847808"/>
              <a:chOff x="6092121" y="4010192"/>
              <a:chExt cx="2970851" cy="2847808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0951" r="64987"/>
              <a:stretch/>
            </p:blipFill>
            <p:spPr>
              <a:xfrm flipV="1">
                <a:off x="6092121" y="5855216"/>
                <a:ext cx="2109869" cy="1002784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828"/>
              <a:stretch/>
            </p:blipFill>
            <p:spPr>
              <a:xfrm>
                <a:off x="6092122" y="4010192"/>
                <a:ext cx="2970850" cy="1845328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725" y="5196754"/>
              <a:ext cx="2683275" cy="1661246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9089" y="4000531"/>
              <a:ext cx="2962803" cy="2838178"/>
              <a:chOff x="9089" y="4000531"/>
              <a:chExt cx="2962803" cy="283817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514" t="66966" r="443" b="1"/>
              <a:stretch/>
            </p:blipFill>
            <p:spPr>
              <a:xfrm flipV="1">
                <a:off x="495393" y="6027377"/>
                <a:ext cx="2476499" cy="81133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3" t="30611" r="31065" b="1"/>
              <a:stretch/>
            </p:blipFill>
            <p:spPr>
              <a:xfrm>
                <a:off x="9089" y="4000531"/>
                <a:ext cx="2956560" cy="2341485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11" b="18521"/>
            <a:stretch/>
          </p:blipFill>
          <p:spPr>
            <a:xfrm>
              <a:off x="0" y="5228330"/>
              <a:ext cx="2864644" cy="162967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6" r="11894" b="34522"/>
          <a:stretch/>
        </p:blipFill>
        <p:spPr>
          <a:xfrm>
            <a:off x="-7149" y="4998720"/>
            <a:ext cx="9158291" cy="185928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-4604010" y="11066093"/>
            <a:ext cx="18353501" cy="373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28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Research supported by NASA , CASIS, FSGC and the University of Florida</a:t>
            </a:r>
            <a:endParaRPr lang="en-US" sz="1828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3074" name="Picture 2" descr="Seawater greenhouses to bring life to the desert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89"/>
          <a:stretch/>
        </p:blipFill>
        <p:spPr bwMode="auto">
          <a:xfrm>
            <a:off x="9088" y="3686167"/>
            <a:ext cx="9140983" cy="316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16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72"/>
            <a:ext cx="9144000" cy="63047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022" y="730826"/>
            <a:ext cx="6763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have we learned about plants that could only be revealed in the spaceflight environment? </a:t>
            </a: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539" y="1795949"/>
            <a:ext cx="7215112" cy="4493538"/>
          </a:xfrm>
          <a:prstGeom prst="rect">
            <a:avLst/>
          </a:prstGeom>
          <a:solidFill>
            <a:srgbClr val="000000">
              <a:alpha val="63137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/>
              <a:t>Plant tropisms – In the absence of gravity, plants use </a:t>
            </a:r>
            <a:r>
              <a:rPr lang="en-US" dirty="0" smtClean="0"/>
              <a:t>other cues </a:t>
            </a:r>
            <a:r>
              <a:rPr lang="en-US" dirty="0"/>
              <a:t>to </a:t>
            </a:r>
            <a:r>
              <a:rPr lang="en-US" dirty="0" smtClean="0"/>
              <a:t>navigate</a:t>
            </a:r>
          </a:p>
          <a:p>
            <a:pPr marL="285750" indent="-28575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New insights into features of plant growth masked by Earth’s gravity</a:t>
            </a:r>
            <a:endParaRPr lang="en-US" dirty="0"/>
          </a:p>
          <a:p>
            <a:pPr marL="285750" indent="-28575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/>
              <a:t>Reproduction </a:t>
            </a:r>
            <a:r>
              <a:rPr lang="en-US" dirty="0" smtClean="0"/>
              <a:t>and development – gravity is </a:t>
            </a:r>
            <a:r>
              <a:rPr lang="en-US" dirty="0"/>
              <a:t>not required </a:t>
            </a:r>
            <a:endParaRPr lang="en-US" dirty="0" smtClean="0"/>
          </a:p>
          <a:p>
            <a:pPr marL="285750" indent="-28575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Gene </a:t>
            </a:r>
            <a:r>
              <a:rPr lang="en-US" dirty="0"/>
              <a:t>Expression and Genetics – plants change their patterns of gene expression in response to the spaceflight environment:</a:t>
            </a:r>
          </a:p>
          <a:p>
            <a:pPr marL="742950" lvl="1" indent="-28575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cell </a:t>
            </a:r>
            <a:r>
              <a:rPr lang="en-US" dirty="0"/>
              <a:t>wall remodeling and oxidative stress </a:t>
            </a:r>
            <a:endParaRPr lang="en-US" dirty="0" smtClean="0"/>
          </a:p>
          <a:p>
            <a:pPr marL="742950" lvl="1" indent="-28575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genotype </a:t>
            </a:r>
            <a:r>
              <a:rPr lang="en-US" dirty="0"/>
              <a:t>is important, and evidence suggests we can select or engineer genomes to be better adapted to spaceflight</a:t>
            </a:r>
          </a:p>
          <a:p>
            <a:pPr marL="742950" lvl="1" indent="-28575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/>
              <a:t>not all changes in gene expression are due to the lack of gravity, as shown in experiments with on-board centrifuges</a:t>
            </a:r>
          </a:p>
          <a:p>
            <a:pPr marL="742950" lvl="1" indent="-285750"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dirty="0"/>
              <a:t>epigenomic changes are induced by spaceflight environment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" y="-26500"/>
            <a:ext cx="9144001" cy="45512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0" y="3445024"/>
            <a:ext cx="9144000" cy="3397096"/>
            <a:chOff x="0" y="3445024"/>
            <a:chExt cx="9144000" cy="3397096"/>
          </a:xfrm>
        </p:grpSpPr>
        <p:pic>
          <p:nvPicPr>
            <p:cNvPr id="10" name="Picture 3" descr="C:\Users\robferl\Desktop\TAGES Array Sheets\For Cluster CW 20110104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51" t="976"/>
            <a:stretch/>
          </p:blipFill>
          <p:spPr bwMode="auto">
            <a:xfrm rot="5400000">
              <a:off x="4354912" y="2053032"/>
              <a:ext cx="434176" cy="9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69896" y="3445024"/>
              <a:ext cx="8991285" cy="3338987"/>
              <a:chOff x="69896" y="3445024"/>
              <a:chExt cx="8991285" cy="3338987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896" y="5760986"/>
                <a:ext cx="1020200" cy="1023025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700" b="1814"/>
              <a:stretch/>
            </p:blipFill>
            <p:spPr>
              <a:xfrm>
                <a:off x="7472181" y="3445024"/>
                <a:ext cx="1585248" cy="2033577"/>
              </a:xfrm>
              <a:prstGeom prst="rect">
                <a:avLst/>
              </a:prstGeom>
            </p:spPr>
          </p:pic>
          <p:pic>
            <p:nvPicPr>
              <p:cNvPr id="17" name="Picture 16" descr="G:\Jeff Williams harvesting 472016main_TAGES6.jpg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8194" y="5576149"/>
                <a:ext cx="1822987" cy="1193823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85892" y="59214"/>
            <a:ext cx="8992991" cy="3383929"/>
            <a:chOff x="85892" y="59214"/>
            <a:chExt cx="8992991" cy="33839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2" y="59215"/>
              <a:ext cx="1020372" cy="6716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2" name="Group 21"/>
            <p:cNvGrpSpPr/>
            <p:nvPr/>
          </p:nvGrpSpPr>
          <p:grpSpPr>
            <a:xfrm>
              <a:off x="2949427" y="59214"/>
              <a:ext cx="6129456" cy="3383929"/>
              <a:chOff x="2949427" y="59214"/>
              <a:chExt cx="6129456" cy="338392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793"/>
              <a:stretch/>
            </p:blipFill>
            <p:spPr>
              <a:xfrm>
                <a:off x="6802015" y="59214"/>
                <a:ext cx="2276868" cy="1460337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567"/>
              <a:stretch/>
            </p:blipFill>
            <p:spPr>
              <a:xfrm>
                <a:off x="7486650" y="1264058"/>
                <a:ext cx="1585248" cy="217908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xmlns="" id="{48E69D35-33BB-8547-BE09-F722C56ADC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870" b="16379"/>
              <a:stretch/>
            </p:blipFill>
            <p:spPr>
              <a:xfrm>
                <a:off x="2949427" y="59215"/>
                <a:ext cx="3078293" cy="671612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1108029" y="28772"/>
            <a:ext cx="5628869" cy="702055"/>
            <a:chOff x="1108029" y="28772"/>
            <a:chExt cx="5628869" cy="7020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704EB4C6-DF36-D943-A81B-45B77DB76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29" y="59215"/>
              <a:ext cx="1839633" cy="6716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" descr="C:\Users\alp\Desktop\ASGSR 2014\arabidopsis plate 3.jp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4" t="1219" r="1753" b="1613"/>
            <a:stretch/>
          </p:blipFill>
          <p:spPr bwMode="auto">
            <a:xfrm>
              <a:off x="6029485" y="28772"/>
              <a:ext cx="707413" cy="702054"/>
            </a:xfrm>
            <a:prstGeom prst="roundRect">
              <a:avLst>
                <a:gd name="adj" fmla="val 1221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841897" y="6040895"/>
            <a:ext cx="73152" cy="731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872"/>
            <a:ext cx="9144000" cy="6304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" y="-26500"/>
            <a:ext cx="9144001" cy="455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2834" y="1073728"/>
            <a:ext cx="7600784" cy="4901569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3349" y="994063"/>
            <a:ext cx="6763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Why Plants?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2834" y="3013087"/>
            <a:ext cx="69644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Plants enable us to survive in places 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where resources are limiting 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2834" y="1880464"/>
            <a:ext cx="6893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Plants enable us to Explore past the restriction of a </a:t>
            </a:r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picnic basket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2459" y="4651858"/>
            <a:ext cx="6763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When we leave Earth’s orbit, we will take plants with us.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al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5B9BD5"/>
      </a:hlink>
      <a:folHlink>
        <a:srgbClr val="5B9BD5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3985</TotalTime>
  <Words>329</Words>
  <Application>Microsoft Office PowerPoint</Application>
  <PresentationFormat>On-screen Show (4:3)</PresentationFormat>
  <Paragraphs>35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Paul, Anna-Lisa</dc:creator>
  <cp:lastModifiedBy>Anna-Lisa Paul</cp:lastModifiedBy>
  <cp:revision>99</cp:revision>
  <dcterms:created xsi:type="dcterms:W3CDTF">2017-12-14T22:56:19Z</dcterms:created>
  <dcterms:modified xsi:type="dcterms:W3CDTF">2018-10-29T02:11:02Z</dcterms:modified>
</cp:coreProperties>
</file>