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58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>
        <p:scale>
          <a:sx n="300" d="100"/>
          <a:sy n="300" d="100"/>
        </p:scale>
        <p:origin x="-13692" y="-4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8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pace101-Titel&amp;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1621"/>
            <a:ext cx="10515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3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0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6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9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F1C33-B2B7-47DD-97D9-EB0E0A5EA01B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C27D2-ABCE-45A8-93A2-BD4071CC5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4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1.jp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258" y="268448"/>
            <a:ext cx="9144000" cy="1645653"/>
          </a:xfrm>
        </p:spPr>
        <p:txBody>
          <a:bodyPr>
            <a:noAutofit/>
          </a:bodyPr>
          <a:lstStyle/>
          <a:p>
            <a:r>
              <a:rPr lang="en-US" sz="4000" b="1" dirty="0">
                <a:ln w="50800"/>
                <a:latin typeface="Cambria" panose="02040503050406030204" pitchFamily="18" charset="0"/>
              </a:rPr>
              <a:t>Space Science 101 – </a:t>
            </a:r>
            <a:r>
              <a:rPr lang="en-US" sz="4000" b="1" dirty="0">
                <a:ln w="50800"/>
                <a:solidFill>
                  <a:srgbClr val="7D1DA3"/>
                </a:solidFill>
                <a:latin typeface="Cambria" panose="02040503050406030204" pitchFamily="18" charset="0"/>
              </a:rPr>
              <a:t>Non-Human </a:t>
            </a:r>
            <a:r>
              <a:rPr lang="en-US" sz="4000" b="1" dirty="0" smtClean="0">
                <a:ln w="50800"/>
                <a:solidFill>
                  <a:srgbClr val="7D1DA3"/>
                </a:solidFill>
                <a:latin typeface="Cambria" panose="02040503050406030204" pitchFamily="18" charset="0"/>
              </a:rPr>
              <a:t>Vertebrates and                     </a:t>
            </a:r>
            <a:r>
              <a:rPr lang="en-US" sz="4000" b="1" dirty="0">
                <a:ln w="50800"/>
                <a:solidFill>
                  <a:srgbClr val="7D1DA3"/>
                </a:solidFill>
                <a:latin typeface="Cambria" panose="02040503050406030204" pitchFamily="18" charset="0"/>
              </a:rPr>
              <a:t>Invertebrates: Cells, Tissues, </a:t>
            </a:r>
            <a:r>
              <a:rPr lang="en-US" sz="4000" b="1" dirty="0" smtClean="0">
                <a:ln w="50800"/>
                <a:solidFill>
                  <a:srgbClr val="7D1DA3"/>
                </a:solidFill>
                <a:latin typeface="Cambria" panose="02040503050406030204" pitchFamily="18" charset="0"/>
              </a:rPr>
              <a:t>Systems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12" y="5270499"/>
            <a:ext cx="2967492" cy="1495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03" y="1914101"/>
            <a:ext cx="5846984" cy="4344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350" y="6072005"/>
            <a:ext cx="4551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/>
              <a:t>Jack van Loon</a:t>
            </a:r>
            <a:r>
              <a:rPr lang="en-US" sz="1200" dirty="0"/>
              <a:t>, VU-Univ. Amsterdam, NL</a:t>
            </a:r>
          </a:p>
          <a:p>
            <a:r>
              <a:rPr lang="en-US" sz="1200" dirty="0" smtClean="0"/>
              <a:t>Sharmila </a:t>
            </a:r>
            <a:r>
              <a:rPr lang="en-US" sz="1200" dirty="0"/>
              <a:t>Bhattacharya, Amber Paul, Kevin Sato; </a:t>
            </a:r>
            <a:r>
              <a:rPr lang="en-US" sz="1200" dirty="0" smtClean="0"/>
              <a:t>NASA-Ames, CA , USA</a:t>
            </a:r>
            <a:endParaRPr lang="en-US" sz="1200" dirty="0"/>
          </a:p>
          <a:p>
            <a:r>
              <a:rPr lang="en-US" sz="1200" dirty="0"/>
              <a:t>Michael Pecaut, Xiao Mao; Loma Linda Univ</a:t>
            </a:r>
            <a:r>
              <a:rPr lang="en-US" sz="1200" dirty="0" smtClean="0"/>
              <a:t>., CA, USA</a:t>
            </a:r>
          </a:p>
        </p:txBody>
      </p:sp>
    </p:spTree>
    <p:extLst>
      <p:ext uri="{BB962C8B-B14F-4D97-AF65-F5344CB8AC3E}">
        <p14:creationId xmlns:p14="http://schemas.microsoft.com/office/powerpoint/2010/main" val="24014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492"/>
            <a:ext cx="12192000" cy="36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8" descr="https://encrypted-tbn3.gstatic.com/images?q=tbn:ANd9GcQRGp_iB-U5FwF3F6A2TQ17OOIwJnlZ0hVPtRk7pZJnvtJ3Blj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3"/>
              </a:clrFrom>
              <a:clrTo>
                <a:srgbClr val="0101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609176"/>
            <a:ext cx="12191999" cy="3507292"/>
          </a:xfrm>
          <a:prstGeom prst="rect">
            <a:avLst/>
          </a:prstGeom>
          <a:solidFill>
            <a:srgbClr val="000000">
              <a:alpha val="80000"/>
            </a:srgbClr>
          </a:solidFill>
        </p:spPr>
      </p:pic>
      <p:sp>
        <p:nvSpPr>
          <p:cNvPr id="71" name="Rectangle 70"/>
          <p:cNvSpPr/>
          <p:nvPr/>
        </p:nvSpPr>
        <p:spPr>
          <a:xfrm>
            <a:off x="-6" y="0"/>
            <a:ext cx="12192004" cy="6874219"/>
          </a:xfrm>
          <a:prstGeom prst="rect">
            <a:avLst/>
          </a:prstGeom>
          <a:solidFill>
            <a:srgbClr val="000000">
              <a:alpha val="62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3" name="Picture 2" descr="http://www.nasa.gov/mission_pages/station/research/experiments/iss036e006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22" y="2369421"/>
            <a:ext cx="1347919" cy="11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7879644" y="2369421"/>
            <a:ext cx="787075" cy="153888"/>
          </a:xfrm>
          <a:prstGeom prst="rect">
            <a:avLst/>
          </a:prstGeom>
          <a:solidFill>
            <a:srgbClr val="3333CC">
              <a:alpha val="56863"/>
            </a:srgbClr>
          </a:solidFill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00"/>
                </a:solidFill>
                <a:latin typeface="Arial" charset="0"/>
              </a:rPr>
              <a:t>Karen Nyberg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600395" y="3528306"/>
            <a:ext cx="13913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00"/>
                </a:solidFill>
                <a:latin typeface="Arial" charset="0"/>
              </a:rPr>
              <a:t>Ocular Health (OH) </a:t>
            </a:r>
            <a:r>
              <a:rPr lang="en-US" sz="1050" dirty="0" err="1">
                <a:solidFill>
                  <a:srgbClr val="FFFF00"/>
                </a:solidFill>
                <a:latin typeface="Arial" charset="0"/>
              </a:rPr>
              <a:t>Fundoscope</a:t>
            </a:r>
            <a:r>
              <a:rPr lang="en-US" sz="1050" dirty="0">
                <a:solidFill>
                  <a:srgbClr val="FFFF00"/>
                </a:solidFill>
                <a:latin typeface="Arial" charset="0"/>
              </a:rPr>
              <a:t> Exam</a:t>
            </a:r>
          </a:p>
        </p:txBody>
      </p: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37" y="2369421"/>
            <a:ext cx="1317375" cy="120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10043310" y="3541493"/>
            <a:ext cx="13913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00"/>
                </a:solidFill>
                <a:latin typeface="Arial" charset="0"/>
              </a:rPr>
              <a:t>Muscle  / Bone  loss</a:t>
            </a:r>
            <a:endParaRPr lang="en-US" sz="10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>
          <a:xfrm rot="16200000">
            <a:off x="10793259" y="3028903"/>
            <a:ext cx="900888" cy="153888"/>
          </a:xfrm>
          <a:prstGeom prst="rect">
            <a:avLst/>
          </a:prstGeom>
          <a:solidFill>
            <a:srgbClr val="3333CC">
              <a:alpha val="56863"/>
            </a:srgbClr>
          </a:solidFill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00"/>
                </a:solidFill>
                <a:latin typeface="Arial" charset="0"/>
              </a:rPr>
              <a:t>Frank de Winne</a:t>
            </a:r>
            <a:endParaRPr lang="en-US" sz="1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0" name="Picture 4" descr="http://www.nasa.gov/sites/default/files/thumbnails/image/hrp_jan_20_web_feature_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4" y="4241366"/>
            <a:ext cx="1497619" cy="8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7398386" y="4238849"/>
            <a:ext cx="915315" cy="153888"/>
          </a:xfrm>
          <a:prstGeom prst="rect">
            <a:avLst/>
          </a:prstGeom>
          <a:solidFill>
            <a:srgbClr val="3333CC">
              <a:alpha val="56863"/>
            </a:srgbClr>
          </a:solidFill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00"/>
                </a:solidFill>
                <a:latin typeface="Arial" charset="0"/>
              </a:rPr>
              <a:t>Akihiko </a:t>
            </a:r>
            <a:r>
              <a:rPr lang="en-US" sz="1000" dirty="0" err="1">
                <a:solidFill>
                  <a:srgbClr val="FFFF00"/>
                </a:solidFill>
                <a:latin typeface="Arial" charset="0"/>
              </a:rPr>
              <a:t>Hoshide</a:t>
            </a:r>
            <a:endParaRPr lang="en-US" sz="1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425477" y="5078988"/>
            <a:ext cx="8611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00"/>
                </a:solidFill>
                <a:latin typeface="Arial" charset="0"/>
              </a:rPr>
              <a:t>Blood draw</a:t>
            </a:r>
          </a:p>
        </p:txBody>
      </p:sp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909" y="4189437"/>
            <a:ext cx="1340252" cy="86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9563200" y="5027059"/>
            <a:ext cx="14196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00"/>
                </a:solidFill>
                <a:latin typeface="Arial" charset="0"/>
              </a:rPr>
              <a:t>Plant (food)  growth</a:t>
            </a:r>
            <a:endParaRPr lang="en-US" sz="10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5" name="Rectangle 3088"/>
          <p:cNvSpPr>
            <a:spLocks noChangeArrowheads="1"/>
          </p:cNvSpPr>
          <p:nvPr/>
        </p:nvSpPr>
        <p:spPr bwMode="auto">
          <a:xfrm>
            <a:off x="7340709" y="1732417"/>
            <a:ext cx="3693352" cy="5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d BT" pitchFamily="34" charset="0"/>
              </a:rPr>
              <a:t>Operational Science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d BT" pitchFamily="34" charset="0"/>
              </a:rPr>
              <a:t>(Exploration)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Md BT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923634" y="6266692"/>
            <a:ext cx="8468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00"/>
                </a:solidFill>
                <a:latin typeface="Arial" charset="0"/>
              </a:rPr>
              <a:t>Radiation</a:t>
            </a:r>
            <a:br>
              <a:rPr lang="en-US" sz="105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1050" dirty="0" err="1">
                <a:solidFill>
                  <a:srgbClr val="FFFF00"/>
                </a:solidFill>
                <a:latin typeface="Arial" charset="0"/>
              </a:rPr>
              <a:t>Matroshka</a:t>
            </a:r>
            <a:endParaRPr lang="en-US" sz="105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4401" b="27806"/>
          <a:stretch/>
        </p:blipFill>
        <p:spPr bwMode="auto">
          <a:xfrm>
            <a:off x="10626335" y="5413342"/>
            <a:ext cx="784861" cy="89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29" y="5507918"/>
            <a:ext cx="1442126" cy="89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Rectangle 89"/>
          <p:cNvSpPr/>
          <p:nvPr/>
        </p:nvSpPr>
        <p:spPr>
          <a:xfrm>
            <a:off x="10588199" y="6276657"/>
            <a:ext cx="8611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00"/>
                </a:solidFill>
                <a:latin typeface="Arial" charset="0"/>
              </a:rPr>
              <a:t>Exploration</a:t>
            </a:r>
            <a:endParaRPr lang="en-US" sz="105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62" y="5428642"/>
            <a:ext cx="1013542" cy="90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6663657" y="6342658"/>
            <a:ext cx="14196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00"/>
                </a:solidFill>
                <a:latin typeface="Arial" charset="0"/>
              </a:rPr>
              <a:t>Technology / two phase flow</a:t>
            </a:r>
            <a:endParaRPr lang="en-US" sz="10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3" name="Rectangle 3088"/>
          <p:cNvSpPr>
            <a:spLocks noChangeArrowheads="1"/>
          </p:cNvSpPr>
          <p:nvPr/>
        </p:nvSpPr>
        <p:spPr bwMode="auto">
          <a:xfrm>
            <a:off x="1797550" y="1732417"/>
            <a:ext cx="2448083" cy="36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d BT" pitchFamily="34" charset="0"/>
              </a:rPr>
              <a:t>Basic Science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Md BT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96881" y="2369421"/>
            <a:ext cx="1726790" cy="1209577"/>
            <a:chOff x="4374505" y="2634296"/>
            <a:chExt cx="1726790" cy="1209577"/>
          </a:xfrm>
        </p:grpSpPr>
        <p:pic>
          <p:nvPicPr>
            <p:cNvPr id="102" name="Picture 4" descr="http://www.nasa.gov/sites/default/files/thumbnails/image/hrp_jan_20_web_feature_phot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505" y="2634296"/>
              <a:ext cx="1726790" cy="1000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/>
            <p:cNvSpPr/>
            <p:nvPr/>
          </p:nvSpPr>
          <p:spPr>
            <a:xfrm>
              <a:off x="5156559" y="2634296"/>
              <a:ext cx="915315" cy="153888"/>
            </a:xfrm>
            <a:prstGeom prst="rect">
              <a:avLst/>
            </a:prstGeom>
            <a:solidFill>
              <a:srgbClr val="3333CC">
                <a:alpha val="56863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FFFF00"/>
                  </a:solidFill>
                  <a:latin typeface="Arial" charset="0"/>
                </a:rPr>
                <a:t>Akihiko </a:t>
              </a:r>
              <a:r>
                <a:rPr lang="en-US" sz="1000" dirty="0" err="1">
                  <a:solidFill>
                    <a:srgbClr val="FFFF00"/>
                  </a:solidFill>
                  <a:latin typeface="Arial" charset="0"/>
                </a:rPr>
                <a:t>Hoshide</a:t>
              </a:r>
              <a:endParaRPr lang="en-US" sz="1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793045" y="3589957"/>
              <a:ext cx="861133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00"/>
                  </a:solidFill>
                  <a:latin typeface="Arial" charset="0"/>
                </a:rPr>
                <a:t>b</a:t>
              </a: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lood </a:t>
              </a:r>
              <a:r>
                <a:rPr lang="en-US" sz="1050" dirty="0">
                  <a:solidFill>
                    <a:srgbClr val="FFFF00"/>
                  </a:solidFill>
                  <a:latin typeface="Arial" charset="0"/>
                </a:rPr>
                <a:t>draw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700112" y="2369421"/>
            <a:ext cx="1249893" cy="1199812"/>
            <a:chOff x="6234892" y="2620174"/>
            <a:chExt cx="1249893" cy="1199812"/>
          </a:xfrm>
        </p:grpSpPr>
        <p:sp>
          <p:nvSpPr>
            <p:cNvPr id="100" name="Rectangle 99"/>
            <p:cNvSpPr/>
            <p:nvPr/>
          </p:nvSpPr>
          <p:spPr>
            <a:xfrm>
              <a:off x="6356125" y="3566070"/>
              <a:ext cx="1007427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lant growth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892" y="2620174"/>
              <a:ext cx="1249893" cy="100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" name="Group 96"/>
          <p:cNvGrpSpPr/>
          <p:nvPr/>
        </p:nvGrpSpPr>
        <p:grpSpPr>
          <a:xfrm>
            <a:off x="4608630" y="2369421"/>
            <a:ext cx="1336307" cy="1223700"/>
            <a:chOff x="7596584" y="2620173"/>
            <a:chExt cx="1336307" cy="1223700"/>
          </a:xfrm>
        </p:grpSpPr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584" y="2620173"/>
              <a:ext cx="1336307" cy="100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ctangle 98"/>
            <p:cNvSpPr/>
            <p:nvPr/>
          </p:nvSpPr>
          <p:spPr>
            <a:xfrm>
              <a:off x="8012881" y="3589957"/>
              <a:ext cx="503712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melts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40765" y="3883113"/>
            <a:ext cx="1739379" cy="1429090"/>
            <a:chOff x="4258276" y="4097724"/>
            <a:chExt cx="1739379" cy="1429090"/>
          </a:xfrm>
        </p:grpSpPr>
        <p:pic>
          <p:nvPicPr>
            <p:cNvPr id="114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276" y="4097724"/>
              <a:ext cx="1739379" cy="1284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5" name="Rectangle 114"/>
            <p:cNvSpPr/>
            <p:nvPr/>
          </p:nvSpPr>
          <p:spPr>
            <a:xfrm flipH="1">
              <a:off x="5164994" y="4106603"/>
              <a:ext cx="787073" cy="153888"/>
            </a:xfrm>
            <a:prstGeom prst="rect">
              <a:avLst/>
            </a:prstGeom>
            <a:solidFill>
              <a:srgbClr val="3333CC">
                <a:alpha val="56863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FFFF00"/>
                  </a:solidFill>
                  <a:latin typeface="Arial" charset="0"/>
                </a:rPr>
                <a:t>Paulo </a:t>
              </a:r>
              <a:r>
                <a:rPr lang="en-US" sz="1000" dirty="0" err="1" smtClean="0">
                  <a:solidFill>
                    <a:srgbClr val="FFFF00"/>
                  </a:solidFill>
                  <a:latin typeface="Arial" charset="0"/>
                </a:rPr>
                <a:t>Nespoli</a:t>
              </a:r>
              <a:endParaRPr lang="en-US" sz="1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697399" y="5365231"/>
              <a:ext cx="861133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err="1">
                  <a:solidFill>
                    <a:srgbClr val="FFFF00"/>
                  </a:solidFill>
                  <a:latin typeface="Arial" charset="0"/>
                </a:rPr>
                <a:t>LMM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718739" y="3883113"/>
            <a:ext cx="1415010" cy="1443859"/>
            <a:chOff x="6180030" y="4082955"/>
            <a:chExt cx="1415010" cy="1443859"/>
          </a:xfrm>
        </p:grpSpPr>
        <p:pic>
          <p:nvPicPr>
            <p:cNvPr id="111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030" y="4082955"/>
              <a:ext cx="1398106" cy="1284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" name="Rectangle 111"/>
            <p:cNvSpPr/>
            <p:nvPr/>
          </p:nvSpPr>
          <p:spPr>
            <a:xfrm>
              <a:off x="6912813" y="4097724"/>
              <a:ext cx="610745" cy="153888"/>
            </a:xfrm>
            <a:prstGeom prst="rect">
              <a:avLst/>
            </a:prstGeom>
            <a:solidFill>
              <a:srgbClr val="3333CC">
                <a:alpha val="56863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FFFF00"/>
                  </a:solidFill>
                  <a:latin typeface="Arial" charset="0"/>
                </a:rPr>
                <a:t>Tim Peake</a:t>
              </a:r>
              <a:endParaRPr lang="en-US" sz="10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362077" y="5365231"/>
              <a:ext cx="1232963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00"/>
                  </a:solidFill>
                  <a:latin typeface="Arial" charset="0"/>
                </a:rPr>
                <a:t>prep. colloid exp.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615898" y="3883113"/>
            <a:ext cx="1264757" cy="1441420"/>
            <a:chOff x="7760511" y="4085394"/>
            <a:chExt cx="1264757" cy="1441420"/>
          </a:xfrm>
        </p:grpSpPr>
        <p:pic>
          <p:nvPicPr>
            <p:cNvPr id="109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0511" y="4085394"/>
              <a:ext cx="1264757" cy="127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7777962" y="5365231"/>
              <a:ext cx="1229854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Bose-Einstein Cond.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56165" y="5536322"/>
            <a:ext cx="1636651" cy="1218511"/>
            <a:chOff x="4136356" y="5538773"/>
            <a:chExt cx="1636651" cy="1218511"/>
          </a:xfrm>
        </p:grpSpPr>
        <p:sp>
          <p:nvSpPr>
            <p:cNvPr id="125" name="Rectangle 124"/>
            <p:cNvSpPr/>
            <p:nvPr/>
          </p:nvSpPr>
          <p:spPr>
            <a:xfrm>
              <a:off x="4531621" y="6595701"/>
              <a:ext cx="846120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osteocyte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26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356" y="5538773"/>
              <a:ext cx="1636651" cy="109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9" name="Group 118"/>
          <p:cNvGrpSpPr/>
          <p:nvPr/>
        </p:nvGrpSpPr>
        <p:grpSpPr>
          <a:xfrm>
            <a:off x="2685247" y="5529733"/>
            <a:ext cx="1503960" cy="1260265"/>
            <a:chOff x="5873316" y="5532184"/>
            <a:chExt cx="1503960" cy="1260265"/>
          </a:xfrm>
        </p:grpSpPr>
        <p:pic>
          <p:nvPicPr>
            <p:cNvPr id="123" name="Picture 13" descr="http://news.wustl.edu/news/PublishingImages/dropsophia.jpg.jpe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316" y="5532184"/>
              <a:ext cx="1503960" cy="109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Rectangle 123"/>
            <p:cNvSpPr/>
            <p:nvPr/>
          </p:nvSpPr>
          <p:spPr>
            <a:xfrm>
              <a:off x="5907215" y="6630866"/>
              <a:ext cx="1465626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developmental / omics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445284" y="5532748"/>
            <a:ext cx="1705671" cy="1222753"/>
            <a:chOff x="7477586" y="5561979"/>
            <a:chExt cx="1705671" cy="1222753"/>
          </a:xfrm>
        </p:grpSpPr>
        <p:pic>
          <p:nvPicPr>
            <p:cNvPr id="121" name="Picture 1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586" y="5561979"/>
              <a:ext cx="1705671" cy="106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Rectangle 121"/>
            <p:cNvSpPr/>
            <p:nvPr/>
          </p:nvSpPr>
          <p:spPr>
            <a:xfrm>
              <a:off x="7713940" y="6623149"/>
              <a:ext cx="1232963" cy="16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 smtClean="0">
                  <a:solidFill>
                    <a:srgbClr val="FFFF00"/>
                  </a:solidFill>
                  <a:latin typeface="Arial" charset="0"/>
                </a:rPr>
                <a:t>complex plasma</a:t>
              </a:r>
              <a:endParaRPr lang="en-US" sz="105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27" name="Right Arrow 126"/>
          <p:cNvSpPr/>
          <p:nvPr/>
        </p:nvSpPr>
        <p:spPr>
          <a:xfrm rot="7668157">
            <a:off x="3060180" y="887502"/>
            <a:ext cx="1473810" cy="522724"/>
          </a:xfrm>
          <a:prstGeom prst="rightArrow">
            <a:avLst>
              <a:gd name="adj1" fmla="val 50000"/>
              <a:gd name="adj2" fmla="val 101021"/>
            </a:avLst>
          </a:prstGeom>
          <a:solidFill>
            <a:srgbClr val="C00000">
              <a:alpha val="75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8" name="Right Arrow 127"/>
          <p:cNvSpPr/>
          <p:nvPr/>
        </p:nvSpPr>
        <p:spPr>
          <a:xfrm rot="3027031">
            <a:off x="7939384" y="880527"/>
            <a:ext cx="1473810" cy="522724"/>
          </a:xfrm>
          <a:prstGeom prst="rightArrow">
            <a:avLst>
              <a:gd name="adj1" fmla="val 50000"/>
              <a:gd name="adj2" fmla="val 101021"/>
            </a:avLst>
          </a:prstGeom>
          <a:solidFill>
            <a:srgbClr val="C00000">
              <a:alpha val="75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" name="Rectangle 3088"/>
          <p:cNvSpPr>
            <a:spLocks noChangeArrowheads="1"/>
          </p:cNvSpPr>
          <p:nvPr/>
        </p:nvSpPr>
        <p:spPr bwMode="auto">
          <a:xfrm>
            <a:off x="3118920" y="129471"/>
            <a:ext cx="6725657" cy="41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d BT" pitchFamily="34" charset="0"/>
              </a:rPr>
              <a:t>Why Gravity Related Research ?!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Md BT" pitchFamily="34" charset="0"/>
            </a:endParaRPr>
          </a:p>
        </p:txBody>
      </p:sp>
      <p:sp>
        <p:nvSpPr>
          <p:cNvPr id="129" name="Right Arrow 128"/>
          <p:cNvSpPr/>
          <p:nvPr/>
        </p:nvSpPr>
        <p:spPr>
          <a:xfrm>
            <a:off x="6239901" y="3262564"/>
            <a:ext cx="556299" cy="1473474"/>
          </a:xfrm>
          <a:prstGeom prst="rightArrow">
            <a:avLst>
              <a:gd name="adj1" fmla="val 50034"/>
              <a:gd name="adj2" fmla="val 68786"/>
            </a:avLst>
          </a:prstGeom>
          <a:solidFill>
            <a:srgbClr val="C00000">
              <a:alpha val="47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486" y="2542313"/>
            <a:ext cx="2689086" cy="2401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165" y="1134638"/>
            <a:ext cx="2069141" cy="1786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0500" y="2970134"/>
            <a:ext cx="12859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/>
              <a:t>Theriot</a:t>
            </a:r>
            <a:r>
              <a:rPr lang="en-US" sz="600" dirty="0" smtClean="0"/>
              <a:t> et al. npj Microgravity 2016</a:t>
            </a:r>
            <a:endParaRPr lang="en-US" sz="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728604" y="2219291"/>
            <a:ext cx="798926" cy="665023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169" y="5470418"/>
            <a:ext cx="602691" cy="575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43758" y="5352939"/>
            <a:ext cx="978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cytoskeleton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09394" y="3053772"/>
            <a:ext cx="1367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signal transduction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44" y="3320553"/>
            <a:ext cx="1143000" cy="14630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1548" y="4798629"/>
            <a:ext cx="20714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Martinez et al</a:t>
            </a:r>
            <a:r>
              <a:rPr lang="en-US" sz="600" dirty="0"/>
              <a:t>. Am J </a:t>
            </a:r>
            <a:r>
              <a:rPr lang="en-US" sz="600" dirty="0" err="1"/>
              <a:t>Physiol</a:t>
            </a:r>
            <a:r>
              <a:rPr lang="en-US" sz="600" dirty="0"/>
              <a:t> </a:t>
            </a:r>
            <a:r>
              <a:rPr lang="en-US" sz="600" dirty="0" err="1"/>
              <a:t>Regul</a:t>
            </a:r>
            <a:r>
              <a:rPr lang="en-US" sz="600" dirty="0"/>
              <a:t> </a:t>
            </a:r>
            <a:r>
              <a:rPr lang="en-US" sz="600" dirty="0" err="1"/>
              <a:t>Integr</a:t>
            </a:r>
            <a:r>
              <a:rPr lang="en-US" sz="600" dirty="0"/>
              <a:t> Comp Physiol.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7131" y="6643451"/>
            <a:ext cx="10967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Vorselen et al</a:t>
            </a:r>
            <a:r>
              <a:rPr lang="en-US" sz="600" dirty="0"/>
              <a:t>. </a:t>
            </a:r>
            <a:r>
              <a:rPr lang="en-US" sz="600" dirty="0" smtClean="0"/>
              <a:t>FASEB J., 2014</a:t>
            </a:r>
            <a:endParaRPr lang="en-US" sz="600" dirty="0"/>
          </a:p>
        </p:txBody>
      </p:sp>
      <p:sp>
        <p:nvSpPr>
          <p:cNvPr id="17" name="TextBox 16"/>
          <p:cNvSpPr txBox="1"/>
          <p:nvPr/>
        </p:nvSpPr>
        <p:spPr>
          <a:xfrm>
            <a:off x="9144295" y="6515966"/>
            <a:ext cx="12698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Hammond et al. Astrobiology 2013</a:t>
            </a:r>
            <a:endParaRPr lang="en-US" sz="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7458439" y="5545331"/>
            <a:ext cx="2857176" cy="1001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54" y="270203"/>
            <a:ext cx="10515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Background on </a:t>
            </a:r>
            <a:r>
              <a:rPr lang="en-US" b="1" dirty="0">
                <a:solidFill>
                  <a:srgbClr val="7030A0"/>
                </a:solidFill>
              </a:rPr>
              <a:t>cell, tissue and animal </a:t>
            </a:r>
            <a:r>
              <a:rPr lang="en-US" b="1" dirty="0" smtClean="0">
                <a:solidFill>
                  <a:srgbClr val="7030A0"/>
                </a:solidFill>
              </a:rPr>
              <a:t>research.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903035" y="4783593"/>
            <a:ext cx="1795079" cy="686825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331043" y="4737021"/>
            <a:ext cx="813246" cy="808310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06453" y="4088745"/>
            <a:ext cx="1532018" cy="6323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6518" y="1019497"/>
            <a:ext cx="890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proteomics</a:t>
            </a:r>
            <a:endParaRPr lang="en-US" sz="12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35" y="1240201"/>
            <a:ext cx="1804059" cy="13295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99298" y="1019681"/>
            <a:ext cx="1857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(innate) immunity: hyper-g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4620168" y="2499790"/>
            <a:ext cx="10182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 smtClean="0"/>
              <a:t>Taylor et al., PlosOne 2014</a:t>
            </a:r>
            <a:endParaRPr lang="en-US" sz="6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37131" y="2533724"/>
            <a:ext cx="677988" cy="421882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575" y="3550276"/>
            <a:ext cx="1592946" cy="11867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245600" y="4720925"/>
            <a:ext cx="9332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Zhang et al., Bone 2013 </a:t>
            </a:r>
            <a:endParaRPr lang="en-US" sz="600" dirty="0"/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 flipV="1">
            <a:off x="6726756" y="3220894"/>
            <a:ext cx="1730819" cy="922755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48" y="5591745"/>
            <a:ext cx="2795367" cy="10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20" y="1224419"/>
            <a:ext cx="1400061" cy="131789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98528" y="2453643"/>
            <a:ext cx="13773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/>
              <a:t>Hosamani et al. J. Proteome Res. 2016</a:t>
            </a:r>
            <a:endParaRPr lang="en-US" sz="600" dirty="0"/>
          </a:p>
        </p:txBody>
      </p:sp>
      <p:sp>
        <p:nvSpPr>
          <p:cNvPr id="3" name="TextBox 2"/>
          <p:cNvSpPr txBox="1"/>
          <p:nvPr/>
        </p:nvSpPr>
        <p:spPr>
          <a:xfrm>
            <a:off x="4200126" y="3595795"/>
            <a:ext cx="99418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600" dirty="0" smtClean="0"/>
              <a:t>Brain/Neurobehavioral</a:t>
            </a:r>
            <a:endParaRPr lang="en-US" sz="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3133" y="1239510"/>
            <a:ext cx="1668229" cy="1240601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4400161" y="2535182"/>
            <a:ext cx="155662" cy="283532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679034" y="2495147"/>
            <a:ext cx="10070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 smtClean="0"/>
              <a:t>Marcu et </a:t>
            </a:r>
            <a:r>
              <a:rPr lang="it-IT" sz="600" dirty="0"/>
              <a:t>al. </a:t>
            </a:r>
            <a:r>
              <a:rPr lang="it-IT" sz="600" dirty="0" smtClean="0"/>
              <a:t>PlosOne 2011</a:t>
            </a:r>
            <a:endParaRPr lang="en-US" sz="600" dirty="0"/>
          </a:p>
        </p:txBody>
      </p:sp>
      <p:sp>
        <p:nvSpPr>
          <p:cNvPr id="39" name="TextBox 38"/>
          <p:cNvSpPr txBox="1"/>
          <p:nvPr/>
        </p:nvSpPr>
        <p:spPr>
          <a:xfrm>
            <a:off x="1878873" y="998567"/>
            <a:ext cx="1585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(innate) immunity: µg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10821927" y="4695484"/>
            <a:ext cx="10214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van Loon et al., JBMR 1995</a:t>
            </a:r>
            <a:endParaRPr lang="en-US" sz="600" dirty="0"/>
          </a:p>
        </p:txBody>
      </p:sp>
      <p:sp>
        <p:nvSpPr>
          <p:cNvPr id="47" name="TextBox 46"/>
          <p:cNvSpPr txBox="1"/>
          <p:nvPr/>
        </p:nvSpPr>
        <p:spPr>
          <a:xfrm>
            <a:off x="10861758" y="3600590"/>
            <a:ext cx="25039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µg</a:t>
            </a:r>
            <a:endParaRPr lang="en-US" sz="500" baseline="-25000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286800" y="3550276"/>
            <a:ext cx="1356842" cy="1147899"/>
            <a:chOff x="10200512" y="3182712"/>
            <a:chExt cx="1356842" cy="11478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0512" y="3182712"/>
              <a:ext cx="1356842" cy="114789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270767" y="4177324"/>
              <a:ext cx="174126" cy="1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>
              <a:defPPr>
                <a:defRPr lang="en-US"/>
              </a:defPPr>
              <a:lvl1pPr algn="ctr">
                <a:defRPr sz="500"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T</a:t>
              </a:r>
              <a:r>
                <a:rPr lang="en-US" baseline="-25000" dirty="0"/>
                <a:t>o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368877" y="4177324"/>
              <a:ext cx="149230" cy="1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rgbClr val="FF0000"/>
                  </a:solidFill>
                </a:rPr>
                <a:t>1g</a:t>
              </a:r>
              <a:endParaRPr lang="en-US" sz="5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826050" y="4177324"/>
              <a:ext cx="149230" cy="149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rgbClr val="FF0000"/>
                  </a:solidFill>
                </a:rPr>
                <a:t>µg</a:t>
              </a:r>
              <a:endParaRPr lang="en-US" sz="500" baseline="-25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1587301" y="2408616"/>
            <a:ext cx="2815498" cy="689347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6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Relevance of Space Related Research in Cell, Tissue and Animal Physiology to Earth &amp; Space Exploration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51" y="1644650"/>
            <a:ext cx="11178396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Unique Environment for Basic Research -  e.g. Cell / Tissue Mechanosensing – No mechanical stress</a:t>
            </a:r>
          </a:p>
          <a:p>
            <a:r>
              <a:rPr lang="en-US" dirty="0" smtClean="0"/>
              <a:t>3D cell clusters – Larger Constructs</a:t>
            </a:r>
          </a:p>
          <a:p>
            <a:r>
              <a:rPr lang="en-US" dirty="0" smtClean="0"/>
              <a:t>Applied Research – Space Exploration</a:t>
            </a:r>
          </a:p>
          <a:p>
            <a:pPr lvl="1"/>
            <a:r>
              <a:rPr lang="en-US" dirty="0" smtClean="0"/>
              <a:t>bone / muscle / cardiovascular</a:t>
            </a:r>
          </a:p>
          <a:p>
            <a:pPr lvl="1"/>
            <a:r>
              <a:rPr lang="en-US" dirty="0" smtClean="0"/>
              <a:t>immune system (innate / adaptive response)</a:t>
            </a:r>
          </a:p>
          <a:p>
            <a:pPr lvl="1"/>
            <a:r>
              <a:rPr lang="en-US" dirty="0" smtClean="0"/>
              <a:t>cognition</a:t>
            </a:r>
          </a:p>
          <a:p>
            <a:r>
              <a:rPr lang="en-US" dirty="0"/>
              <a:t>Animals: changes on shorter timescales as humans</a:t>
            </a:r>
          </a:p>
          <a:p>
            <a:r>
              <a:rPr lang="en-US" dirty="0" smtClean="0"/>
              <a:t>Explore the combined effects (micro-)gravity and radiation</a:t>
            </a:r>
          </a:p>
          <a:p>
            <a:r>
              <a:rPr lang="en-US" dirty="0" smtClean="0"/>
              <a:t>Explore gravity continuum and g thresholds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685" y="2203776"/>
            <a:ext cx="1881515" cy="1793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44557" y="4041000"/>
            <a:ext cx="14253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err="1"/>
              <a:t>McConkey</a:t>
            </a:r>
            <a:r>
              <a:rPr lang="en-US" sz="600" dirty="0"/>
              <a:t> et al. Science Advances 2016</a:t>
            </a:r>
          </a:p>
        </p:txBody>
      </p:sp>
    </p:spTree>
    <p:extLst>
      <p:ext uri="{BB962C8B-B14F-4D97-AF65-F5344CB8AC3E}">
        <p14:creationId xmlns:p14="http://schemas.microsoft.com/office/powerpoint/2010/main" val="38574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15" y="425510"/>
            <a:ext cx="105156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Important Questions – what do we need to know about </a:t>
            </a:r>
            <a:r>
              <a:rPr lang="en-US" b="1" dirty="0">
                <a:solidFill>
                  <a:srgbClr val="7030A0"/>
                </a:solidFill>
              </a:rPr>
              <a:t>cell, tissue and animal research </a:t>
            </a:r>
            <a:r>
              <a:rPr lang="en-US" b="1" dirty="0" smtClean="0">
                <a:solidFill>
                  <a:srgbClr val="7030A0"/>
                </a:solidFill>
              </a:rPr>
              <a:t>to support space exploration?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3" y="1713778"/>
            <a:ext cx="105156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Fundamental processes involved in:</a:t>
            </a:r>
          </a:p>
          <a:p>
            <a:pPr lvl="1"/>
            <a:r>
              <a:rPr lang="en-US" dirty="0" smtClean="0"/>
              <a:t>bone, muscle decrease (mass and strength)</a:t>
            </a:r>
          </a:p>
          <a:p>
            <a:pPr lvl="1"/>
            <a:r>
              <a:rPr lang="en-US" dirty="0" smtClean="0"/>
              <a:t>cardiovascular deconditioning</a:t>
            </a:r>
          </a:p>
          <a:p>
            <a:pPr lvl="1"/>
            <a:r>
              <a:rPr lang="en-US" dirty="0" smtClean="0"/>
              <a:t>compromised immune system</a:t>
            </a:r>
          </a:p>
          <a:p>
            <a:pPr lvl="1"/>
            <a:r>
              <a:rPr lang="en-US" dirty="0" smtClean="0"/>
              <a:t>basics behind reduced cognition</a:t>
            </a:r>
          </a:p>
          <a:p>
            <a:pPr lvl="1"/>
            <a:r>
              <a:rPr lang="en-US" dirty="0"/>
              <a:t>…. all on genetics and proteomics level</a:t>
            </a:r>
          </a:p>
          <a:p>
            <a:pPr lvl="1"/>
            <a:endParaRPr lang="en-US" dirty="0" smtClean="0"/>
          </a:p>
          <a:p>
            <a:r>
              <a:rPr lang="en-US" sz="3200" dirty="0" smtClean="0"/>
              <a:t>Combined effect of near weightlessness and radiation</a:t>
            </a:r>
          </a:p>
          <a:p>
            <a:r>
              <a:rPr lang="en-US" sz="3200" dirty="0" smtClean="0"/>
              <a:t>Interplay between organ systems </a:t>
            </a:r>
            <a:r>
              <a:rPr lang="en-US" sz="2400" dirty="0"/>
              <a:t>(e.g. bone-bone marrow-immune, microbiome-gut-brain, vestibular – musculoskeletal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3200" dirty="0" smtClean="0"/>
              <a:t>Long </a:t>
            </a:r>
            <a:r>
              <a:rPr lang="en-US" sz="3200" dirty="0"/>
              <a:t>term effects to health and re-adaptation to Earth following deep space travel and </a:t>
            </a:r>
            <a:r>
              <a:rPr lang="en-US" sz="3200" dirty="0" smtClean="0"/>
              <a:t>habitation</a:t>
            </a:r>
            <a:endParaRPr lang="en-US" dirty="0"/>
          </a:p>
          <a:p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Pharmaceutical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, dietary, physical, and psychological countermeasures needed to ensure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health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Explore multiple development cycles (.. mammalian)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30" y="1316600"/>
            <a:ext cx="1791662" cy="1780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02513" y="3119822"/>
            <a:ext cx="99257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Parra et al., </a:t>
            </a:r>
            <a:r>
              <a:rPr lang="en-US" sz="600" dirty="0" err="1" smtClean="0"/>
              <a:t>PlosOne</a:t>
            </a:r>
            <a:r>
              <a:rPr lang="en-US" sz="600" dirty="0" smtClean="0"/>
              <a:t> 2017</a:t>
            </a:r>
            <a:endParaRPr lang="en-US" sz="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6870" y="1253328"/>
            <a:ext cx="2718679" cy="20265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19633" y="3212155"/>
            <a:ext cx="11288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/>
              <a:t>Shimbo</a:t>
            </a:r>
            <a:r>
              <a:rPr lang="en-US" sz="600" dirty="0" smtClean="0"/>
              <a:t> </a:t>
            </a:r>
            <a:r>
              <a:rPr lang="en-US" sz="600" dirty="0"/>
              <a:t>et al. Exp. Anim. </a:t>
            </a:r>
            <a:r>
              <a:rPr lang="en-US" sz="600" dirty="0" smtClean="0"/>
              <a:t>2016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981"/>
          <a:stretch/>
        </p:blipFill>
        <p:spPr>
          <a:xfrm>
            <a:off x="10893691" y="3459926"/>
            <a:ext cx="1109041" cy="11811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965617" y="4675133"/>
            <a:ext cx="1074012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Kawao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Rep 2016</a:t>
            </a:r>
          </a:p>
        </p:txBody>
      </p:sp>
    </p:spTree>
    <p:extLst>
      <p:ext uri="{BB962C8B-B14F-4D97-AF65-F5344CB8AC3E}">
        <p14:creationId xmlns:p14="http://schemas.microsoft.com/office/powerpoint/2010/main" val="38752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458" y="400042"/>
            <a:ext cx="10793083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What have we learned about cell, tissue and animal research that can only be revealed in the spaceflight environment?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64919"/>
            <a:ext cx="10515600" cy="4572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Single cells are able to sense their near weightlessness (real &amp; simulated) and hypergravity environment (cytoskeleton (FA), cell membrane, ..) </a:t>
            </a:r>
          </a:p>
          <a:p>
            <a:r>
              <a:rPr lang="en-US" dirty="0" smtClean="0"/>
              <a:t>Cells adapt cytoskeleton, gene expression and functional output</a:t>
            </a:r>
          </a:p>
          <a:p>
            <a:r>
              <a:rPr lang="en-US" dirty="0" smtClean="0"/>
              <a:t>Animal development (</a:t>
            </a:r>
            <a:r>
              <a:rPr lang="en-US" i="1" dirty="0" smtClean="0"/>
              <a:t>Drosophila, </a:t>
            </a:r>
            <a:r>
              <a:rPr lang="en-US" i="1" dirty="0" err="1" smtClean="0"/>
              <a:t>Xenopus</a:t>
            </a:r>
            <a:r>
              <a:rPr lang="en-US" dirty="0" smtClean="0"/>
              <a:t>, rodents) is possible in a near weightlessness environment although physiological and practical issues occur</a:t>
            </a:r>
          </a:p>
          <a:p>
            <a:pPr>
              <a:spcAft>
                <a:spcPts val="1200"/>
              </a:spcAft>
              <a:buSzPct val="100000"/>
              <a:defRPr/>
            </a:pPr>
            <a:r>
              <a:rPr lang="en-US" dirty="0"/>
              <a:t>Animals and single cells – show impaired innate and adaptive immune response</a:t>
            </a:r>
          </a:p>
          <a:p>
            <a:pPr>
              <a:spcAft>
                <a:spcPts val="1200"/>
              </a:spcAft>
              <a:buSzPct val="100000"/>
              <a:defRPr/>
            </a:pPr>
            <a:r>
              <a:rPr lang="en-US" dirty="0"/>
              <a:t>Various model </a:t>
            </a:r>
            <a:r>
              <a:rPr lang="en-US" dirty="0" smtClean="0"/>
              <a:t>systems show </a:t>
            </a:r>
            <a:r>
              <a:rPr lang="en-US" dirty="0"/>
              <a:t>induction of oxidative stress </a:t>
            </a:r>
            <a:r>
              <a:rPr lang="en-US" dirty="0" smtClean="0"/>
              <a:t>response (can </a:t>
            </a:r>
            <a:r>
              <a:rPr lang="en-US" dirty="0"/>
              <a:t>initiate a cascade of cellular and physiological </a:t>
            </a:r>
            <a:r>
              <a:rPr lang="en-US" dirty="0" smtClean="0"/>
              <a:t>changes)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19A6FE-4ADA-CA42-9B82-513F3AF0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3344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" y="0"/>
            <a:ext cx="1966748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40" y="98899"/>
            <a:ext cx="10515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Pitfalls &amp; Lessons Learned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790" y="1112198"/>
            <a:ext cx="7062169" cy="5154587"/>
          </a:xfrm>
        </p:spPr>
        <p:txBody>
          <a:bodyPr>
            <a:noAutofit/>
          </a:bodyPr>
          <a:lstStyle/>
          <a:p>
            <a:r>
              <a:rPr lang="en-US" sz="2100" dirty="0" smtClean="0"/>
              <a:t>microgravity vs.  radiation</a:t>
            </a:r>
          </a:p>
          <a:p>
            <a:r>
              <a:rPr lang="en-US" sz="2100" dirty="0" smtClean="0"/>
              <a:t>launch / landing effects</a:t>
            </a:r>
          </a:p>
          <a:p>
            <a:r>
              <a:rPr lang="en-US" sz="2100" dirty="0" smtClean="0"/>
              <a:t>in-flight 1g control</a:t>
            </a:r>
          </a:p>
          <a:p>
            <a:r>
              <a:rPr lang="en-US" sz="2100" dirty="0" smtClean="0"/>
              <a:t>in-flight storage</a:t>
            </a:r>
          </a:p>
          <a:p>
            <a:r>
              <a:rPr lang="en-US" sz="2100" dirty="0" smtClean="0"/>
              <a:t>time of landing and sample collection</a:t>
            </a:r>
          </a:p>
          <a:p>
            <a:r>
              <a:rPr lang="en-US" sz="2100" dirty="0" smtClean="0"/>
              <a:t>animal: habitat configuration</a:t>
            </a:r>
          </a:p>
          <a:p>
            <a:r>
              <a:rPr lang="en-US" sz="2100" dirty="0"/>
              <a:t># repeats, # samples</a:t>
            </a:r>
          </a:p>
          <a:p>
            <a:r>
              <a:rPr lang="en-US" sz="2100" dirty="0" smtClean="0"/>
              <a:t>limited crew time (all)</a:t>
            </a:r>
          </a:p>
          <a:p>
            <a:r>
              <a:rPr lang="en-US" sz="2100" dirty="0" smtClean="0"/>
              <a:t>species (g ‘requires’ mass)</a:t>
            </a:r>
          </a:p>
          <a:p>
            <a:r>
              <a:rPr lang="en-US" sz="2100" dirty="0" smtClean="0"/>
              <a:t>ground based analogues:</a:t>
            </a:r>
          </a:p>
          <a:p>
            <a:pPr lvl="1"/>
            <a:r>
              <a:rPr lang="en-US" sz="1800" dirty="0" smtClean="0"/>
              <a:t>residual accelerations (RPM/clinostat/RWV)</a:t>
            </a:r>
          </a:p>
          <a:p>
            <a:pPr lvl="1"/>
            <a:r>
              <a:rPr lang="en-US" sz="1800" dirty="0" smtClean="0"/>
              <a:t>fluid motions (RPM/clinostat/RWV)</a:t>
            </a:r>
          </a:p>
          <a:p>
            <a:pPr lvl="1"/>
            <a:r>
              <a:rPr lang="en-US" sz="1800" dirty="0" smtClean="0"/>
              <a:t>isotropic field lines (levitation)</a:t>
            </a:r>
          </a:p>
          <a:p>
            <a:pPr lvl="1"/>
            <a:r>
              <a:rPr lang="en-US" sz="1800" dirty="0" smtClean="0"/>
              <a:t>still load on front legs (tail suspension)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56" y="2500970"/>
            <a:ext cx="2655896" cy="1652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24278" y="4078688"/>
            <a:ext cx="12014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Mao et al. Int. J. Mol. Sci. 2018,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3763" y="98899"/>
            <a:ext cx="3047267" cy="22714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52195" y="2295819"/>
            <a:ext cx="11288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/>
              <a:t>Shimbo</a:t>
            </a:r>
            <a:r>
              <a:rPr lang="en-US" sz="600" dirty="0" smtClean="0"/>
              <a:t> </a:t>
            </a:r>
            <a:r>
              <a:rPr lang="en-US" sz="600" dirty="0"/>
              <a:t>et al. Exp. Anim. </a:t>
            </a:r>
            <a:r>
              <a:rPr lang="en-US" sz="600" dirty="0" smtClean="0"/>
              <a:t>2016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180" t="12037" r="10645"/>
          <a:stretch/>
        </p:blipFill>
        <p:spPr>
          <a:xfrm>
            <a:off x="9792575" y="4323679"/>
            <a:ext cx="1795848" cy="140763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443054" y="2136699"/>
            <a:ext cx="3942302" cy="106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443054" y="1120683"/>
            <a:ext cx="4314286" cy="92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17786" y="3769096"/>
            <a:ext cx="5935513" cy="1092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474" t="13650" r="1592" b="28862"/>
          <a:stretch/>
        </p:blipFill>
        <p:spPr>
          <a:xfrm>
            <a:off x="5091222" y="4377143"/>
            <a:ext cx="1969833" cy="58412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3910811" y="4613004"/>
            <a:ext cx="1214676" cy="12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5550" y="5274435"/>
            <a:ext cx="1684610" cy="135558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112111" y="6606945"/>
            <a:ext cx="128913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Leguy et al., </a:t>
            </a:r>
            <a:r>
              <a:rPr lang="en-US" sz="600" dirty="0" err="1" smtClean="0"/>
              <a:t>Grav</a:t>
            </a:r>
            <a:r>
              <a:rPr lang="en-US" sz="600" dirty="0" smtClean="0"/>
              <a:t>. Space Biol., 2011</a:t>
            </a:r>
            <a:endParaRPr lang="en-US" sz="600" dirty="0"/>
          </a:p>
        </p:txBody>
      </p:sp>
      <p:sp>
        <p:nvSpPr>
          <p:cNvPr id="31" name="Rectangle 30"/>
          <p:cNvSpPr/>
          <p:nvPr/>
        </p:nvSpPr>
        <p:spPr>
          <a:xfrm>
            <a:off x="11077034" y="5699308"/>
            <a:ext cx="59663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NASA + www</a:t>
            </a:r>
            <a:endParaRPr lang="en-US" sz="600" dirty="0"/>
          </a:p>
        </p:txBody>
      </p:sp>
      <p:sp>
        <p:nvSpPr>
          <p:cNvPr id="32" name="Rectangle 31"/>
          <p:cNvSpPr/>
          <p:nvPr/>
        </p:nvSpPr>
        <p:spPr>
          <a:xfrm>
            <a:off x="6296655" y="4911203"/>
            <a:ext cx="77777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differencebtw.com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572962" y="5593028"/>
            <a:ext cx="1719238" cy="282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2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5294</TotalTime>
  <Words>661</Words>
  <Application>Microsoft Office PowerPoint</Application>
  <PresentationFormat>Widescreen</PresentationFormat>
  <Paragraphs>104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Futura Md BT</vt:lpstr>
      <vt:lpstr>Office Theme</vt:lpstr>
      <vt:lpstr>Space Science 101 – Non-Human Vertebrates and                     Invertebrates: Cells, Tissues, Systems</vt:lpstr>
      <vt:lpstr>PowerPoint Presentation</vt:lpstr>
      <vt:lpstr>Background on cell, tissue and animal research.</vt:lpstr>
      <vt:lpstr>Relevance of Space Related Research in Cell, Tissue and Animal Physiology to Earth &amp; Space Exploration</vt:lpstr>
      <vt:lpstr>Important Questions – what do we need to know about cell, tissue and animal research to support space exploration?</vt:lpstr>
      <vt:lpstr>What have we learned about cell, tissue and animal research that can only be revealed in the spaceflight environment?</vt:lpstr>
      <vt:lpstr>Pitfalls &amp; Lessons Learned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Anjali Gupta</dc:creator>
  <cp:lastModifiedBy>Jack</cp:lastModifiedBy>
  <cp:revision>69</cp:revision>
  <dcterms:created xsi:type="dcterms:W3CDTF">2018-10-04T18:50:24Z</dcterms:created>
  <dcterms:modified xsi:type="dcterms:W3CDTF">2018-10-31T12:19:04Z</dcterms:modified>
</cp:coreProperties>
</file>